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84" r:id="rId2"/>
    <p:sldMasterId id="2147484101" r:id="rId3"/>
  </p:sldMasterIdLst>
  <p:notesMasterIdLst>
    <p:notesMasterId r:id="rId21"/>
  </p:notesMasterIdLst>
  <p:handoutMasterIdLst>
    <p:handoutMasterId r:id="rId22"/>
  </p:handoutMasterIdLst>
  <p:sldIdLst>
    <p:sldId id="268" r:id="rId4"/>
    <p:sldId id="303" r:id="rId5"/>
    <p:sldId id="366" r:id="rId6"/>
    <p:sldId id="336" r:id="rId7"/>
    <p:sldId id="342" r:id="rId8"/>
    <p:sldId id="357" r:id="rId9"/>
    <p:sldId id="356" r:id="rId10"/>
    <p:sldId id="365" r:id="rId11"/>
    <p:sldId id="358" r:id="rId12"/>
    <p:sldId id="359" r:id="rId13"/>
    <p:sldId id="360" r:id="rId14"/>
    <p:sldId id="361" r:id="rId15"/>
    <p:sldId id="362" r:id="rId16"/>
    <p:sldId id="364" r:id="rId17"/>
    <p:sldId id="325" r:id="rId18"/>
    <p:sldId id="287" r:id="rId19"/>
    <p:sldId id="347" r:id="rId20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1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9F206B-911B-B944-A655-75CC289D84FE}" type="datetimeFigureOut">
              <a:rPr lang="en-US" altLang="en-GB"/>
              <a:pPr/>
              <a:t>26/9/17</a:t>
            </a:fld>
            <a:endParaRPr lang="en-US" alt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A3115F-BD77-814E-A934-16AD18D14AE2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334604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2640BE-A798-0A44-A5E6-B5FE61ACDB55}" type="datetimeFigureOut">
              <a:rPr lang="en-US" altLang="en-GB"/>
              <a:pPr/>
              <a:t>26/9/17</a:t>
            </a:fld>
            <a:endParaRPr lang="en-US" alt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23C063-B174-8B4D-ABA2-55A178D7A011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778298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-11113" y="0"/>
            <a:ext cx="9155113" cy="6858000"/>
            <a:chOff x="-10695" y="1"/>
            <a:chExt cx="9154695" cy="6858000"/>
          </a:xfrm>
        </p:grpSpPr>
        <p:grpSp>
          <p:nvGrpSpPr>
            <p:cNvPr id="5" name="Group 61"/>
            <p:cNvGrpSpPr>
              <a:grpSpLocks/>
            </p:cNvGrpSpPr>
            <p:nvPr/>
          </p:nvGrpSpPr>
          <p:grpSpPr bwMode="auto">
            <a:xfrm>
              <a:off x="-10695" y="1"/>
              <a:ext cx="9154695" cy="6858000"/>
              <a:chOff x="-10695" y="1"/>
              <a:chExt cx="9154695" cy="6858000"/>
            </a:xfrm>
          </p:grpSpPr>
          <p:pic>
            <p:nvPicPr>
              <p:cNvPr id="7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624" r="17323"/>
              <a:stretch>
                <a:fillRect/>
              </a:stretch>
            </p:blipFill>
            <p:spPr bwMode="auto">
              <a:xfrm>
                <a:off x="-1" y="1"/>
                <a:ext cx="9144001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-10695" y="6049964"/>
                <a:ext cx="9143584" cy="7921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AU"/>
              </a:p>
            </p:txBody>
          </p:sp>
          <p:pic>
            <p:nvPicPr>
              <p:cNvPr id="9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072" y="404664"/>
                <a:ext cx="3072340" cy="1728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55"/>
              <p:cNvGrpSpPr>
                <a:grpSpLocks/>
              </p:cNvGrpSpPr>
              <p:nvPr/>
            </p:nvGrpSpPr>
            <p:grpSpPr bwMode="auto">
              <a:xfrm>
                <a:off x="109538" y="6104104"/>
                <a:ext cx="6454775" cy="677863"/>
                <a:chOff x="109538" y="6172200"/>
                <a:chExt cx="6454775" cy="677863"/>
              </a:xfrm>
            </p:grpSpPr>
            <p:grpSp>
              <p:nvGrpSpPr>
                <p:cNvPr id="13" name="Group 3"/>
                <p:cNvGrpSpPr>
                  <a:grpSpLocks/>
                </p:cNvGrpSpPr>
                <p:nvPr/>
              </p:nvGrpSpPr>
              <p:grpSpPr bwMode="auto">
                <a:xfrm>
                  <a:off x="1166813" y="6176963"/>
                  <a:ext cx="5397500" cy="673100"/>
                  <a:chOff x="1074738" y="5962650"/>
                  <a:chExt cx="5397500" cy="673100"/>
                </a:xfrm>
              </p:grpSpPr>
              <p:pic>
                <p:nvPicPr>
                  <p:cNvPr id="15" name="Picture 5" descr="Z:\NCI\Marketing\Logos\ANU\logo_11\ANU 2011 logo.JP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74738" y="6105525"/>
                    <a:ext cx="1208087" cy="4921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" name="Picture 11" descr="Z:\NCI\Marketing\Logos\CSIRO\New 2012\CSIRO_Grad_RGB_lr.jpg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82293" y="6026150"/>
                    <a:ext cx="609600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" name="Picture 12" descr="Z:\NCI\Marketing\Logos\GA\geoscience_stacked.jp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67200" y="6003925"/>
                    <a:ext cx="895350" cy="5921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" name="Picture 11" descr="Z:\NCI\Marketing\Logos\BoM\BM_stacked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14600" y="5962650"/>
                    <a:ext cx="958850" cy="673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" name="Picture 15" descr="Z:\NCI\Marketing\Logos\ARC\ARC_stacked.jpg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92738" y="5962650"/>
                    <a:ext cx="1079500" cy="673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4" name="Picture 4" descr="Z:\NCI\Marketing\Logos\Dept Education 2014\Dept Education_Stacked.jpg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538" y="6172200"/>
                  <a:ext cx="1038225" cy="642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1" name="TextBox 10"/>
              <p:cNvSpPr txBox="1"/>
              <p:nvPr/>
            </p:nvSpPr>
            <p:spPr>
              <a:xfrm>
                <a:off x="7285123" y="6165851"/>
                <a:ext cx="1728708" cy="3381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>
                  <a:defRPr/>
                </a:pPr>
                <a:r>
                  <a:rPr lang="en-AU" sz="1600" smtClean="0">
                    <a:latin typeface="Gisha" charset="0"/>
                    <a:cs typeface="Gisha" charset="0"/>
                  </a:rPr>
                  <a:t>nci.org.au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543873" y="6494464"/>
                <a:ext cx="863561" cy="246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>
                  <a:defRPr/>
                </a:pPr>
                <a:r>
                  <a:rPr lang="en-AU" sz="1000" smtClean="0">
                    <a:latin typeface="Gisha" charset="0"/>
                    <a:cs typeface="Gisha" charset="0"/>
                  </a:rPr>
                  <a:t>@NCInews</a:t>
                </a:r>
              </a:p>
            </p:txBody>
          </p:sp>
        </p:grpSp>
        <p:pic>
          <p:nvPicPr>
            <p:cNvPr id="6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6515616"/>
              <a:ext cx="243548" cy="19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1115616" y="2002160"/>
            <a:ext cx="7086600" cy="1066800"/>
          </a:xfrm>
        </p:spPr>
        <p:txBody>
          <a:bodyPr/>
          <a:lstStyle/>
          <a:p>
            <a:endParaRPr lang="en-AU" altLang="en-US" dirty="0" smtClean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1115616" y="3068960"/>
            <a:ext cx="7086600" cy="1752600"/>
          </a:xfrm>
        </p:spPr>
        <p:txBody>
          <a:bodyPr/>
          <a:lstStyle/>
          <a:p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794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229" y="215614"/>
            <a:ext cx="7391400" cy="407988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3FCAB97-89DA-984B-A7FF-0DDB59E93DD8}" type="datetime1">
              <a:rPr lang="en-US" altLang="en-GB"/>
              <a:pPr/>
              <a:t>26/9/17</a:t>
            </a:fld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85BC126-882C-604D-B1D9-CBACFEE1E6A4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41319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1524000" cy="5287963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96000" cy="5287963"/>
          </a:xfrm>
        </p:spPr>
        <p:txBody>
          <a:bodyPr vert="eaVert"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F96EBE9-7119-2A4C-BE54-9B20C105CB38}" type="datetime1">
              <a:rPr lang="en-US" altLang="en-GB"/>
              <a:pPr/>
              <a:t>26/9/17</a:t>
            </a:fld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EB76DB5-6B65-FE4C-99E6-94F1FFFFCD0E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6954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620ED9-41B7-D247-B260-F8BCCA067AEB}" type="datetime1">
              <a:rPr lang="en-AU" altLang="en-GB"/>
              <a:pPr/>
              <a:t>26/9/17</a:t>
            </a:fld>
            <a:endParaRPr lang="en-AU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40C41-749B-7544-AE94-4192F42FAE07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230802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18A392-1E9B-9D43-9523-1ACE39DB2046}" type="datetime1">
              <a:rPr lang="en-AU" altLang="en-GB"/>
              <a:pPr/>
              <a:t>26/9/17</a:t>
            </a:fld>
            <a:endParaRPr lang="en-AU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5DA8-0F3E-C740-B84B-416DD0F8D03D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741226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A1F57-DCA4-CC4D-B904-60C55DAF1561}" type="datetime1">
              <a:rPr lang="en-AU" altLang="en-GB"/>
              <a:pPr/>
              <a:t>26/9/17</a:t>
            </a:fld>
            <a:endParaRPr lang="en-AU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E152F-6BA9-EB4E-9BE3-0B547DBA5CD2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243384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FD1CC9-EBBA-834E-951B-CD9C345863FF}" type="datetime1">
              <a:rPr lang="en-AU" altLang="en-GB"/>
              <a:pPr/>
              <a:t>26/9/17</a:t>
            </a:fld>
            <a:endParaRPr lang="en-AU" alt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59BC1-E28C-AB40-BDF1-0C2D58C7CEC1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1755839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158915-8312-364C-B815-D661C4BA1848}" type="datetime1">
              <a:rPr lang="en-AU" altLang="en-GB"/>
              <a:pPr/>
              <a:t>26/9/17</a:t>
            </a:fld>
            <a:endParaRPr lang="en-AU" alt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6FAC2-74A3-1D4C-9051-55AFC3F2A9BD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1820002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53655-AF7C-9640-AC9A-52AF5DC5BC02}" type="datetime1">
              <a:rPr lang="en-AU" altLang="en-GB"/>
              <a:pPr/>
              <a:t>26/9/17</a:t>
            </a:fld>
            <a:endParaRPr lang="en-AU" alt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56DE0-88FD-B34E-AA1F-0C03EBA7BFD0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22815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EB40C9-DF52-9F42-B7B5-DE00BAD9C265}" type="datetime1">
              <a:rPr lang="en-AU" altLang="en-GB"/>
              <a:pPr/>
              <a:t>26/9/17</a:t>
            </a:fld>
            <a:endParaRPr lang="en-AU" alt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28B6E-7588-6246-8BC0-83A2498588CB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1202019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34B342-F5F3-8640-9DE6-DE39BDBDD464}" type="datetime1">
              <a:rPr lang="en-AU" altLang="en-GB"/>
              <a:pPr/>
              <a:t>26/9/17</a:t>
            </a:fld>
            <a:endParaRPr lang="en-AU" alt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E7AB8-E3E0-5145-8508-2BCA0CEB9B11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95861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482" y="221361"/>
            <a:ext cx="7391400" cy="407988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13F6E56-6412-FA4B-9AF9-BD18AA3085EE}" type="datetime1">
              <a:rPr lang="en-US" altLang="en-GB"/>
              <a:pPr/>
              <a:t>26/9/17</a:t>
            </a:fld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47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7F06F85-21BE-7D45-B4CE-0DCA2399B05A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273468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F8042A-C296-D94F-94A6-0543C4AB409B}" type="datetime1">
              <a:rPr lang="en-AU" altLang="en-GB"/>
              <a:pPr/>
              <a:t>26/9/17</a:t>
            </a:fld>
            <a:endParaRPr lang="en-AU" alt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4408D-9569-084A-BC79-4869DF5F3993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1025296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65A3E9-2519-1E48-93DB-454997363432}" type="datetime1">
              <a:rPr lang="en-AU" altLang="en-GB"/>
              <a:pPr/>
              <a:t>26/9/17</a:t>
            </a:fld>
            <a:endParaRPr lang="en-AU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47443-9BC0-DC49-8F70-B24D25C46DEC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744752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D19A0B-300C-A947-AC9A-E6400C7CE4AD}" type="datetime1">
              <a:rPr lang="en-AU" altLang="en-GB"/>
              <a:pPr/>
              <a:t>26/9/17</a:t>
            </a:fld>
            <a:endParaRPr lang="en-AU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3014E-3AAD-A742-B35B-0AF496841555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151885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A84167-FBAF-904B-A75B-CEA53E3B65FC}" type="datetime1">
              <a:rPr lang="en-AU" altLang="en-GB"/>
              <a:pPr/>
              <a:t>26/9/17</a:t>
            </a:fld>
            <a:endParaRPr lang="en-AU" alt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E998A-7D76-2A49-B7E1-B63713AE4995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316193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CI Mas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CI-Log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1752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NCI-Type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66700"/>
            <a:ext cx="4714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371601"/>
            <a:ext cx="7086600" cy="1066800"/>
          </a:xfrm>
        </p:spPr>
        <p:txBody>
          <a:bodyPr anchor="b"/>
          <a:lstStyle>
            <a:lvl1pPr algn="r"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438401"/>
            <a:ext cx="7086600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AU" dirty="0" smtClean="0"/>
          </a:p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31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391400" cy="5257800"/>
          </a:xfrm>
        </p:spPr>
        <p:txBody>
          <a:bodyPr/>
          <a:lstStyle>
            <a:lvl1pPr>
              <a:buClr>
                <a:schemeClr val="accent6"/>
              </a:buClr>
              <a:defRPr sz="1800" baseline="0">
                <a:solidFill>
                  <a:srgbClr val="000000"/>
                </a:solidFill>
              </a:defRPr>
            </a:lvl1pPr>
            <a:lvl2pPr>
              <a:buClr>
                <a:schemeClr val="accent6"/>
              </a:buClr>
              <a:defRPr sz="1600" baseline="0">
                <a:solidFill>
                  <a:srgbClr val="000000"/>
                </a:solidFill>
              </a:defRPr>
            </a:lvl2pPr>
            <a:lvl3pPr>
              <a:buClr>
                <a:schemeClr val="accent6"/>
              </a:buClr>
              <a:defRPr sz="1600" baseline="0">
                <a:solidFill>
                  <a:srgbClr val="000000"/>
                </a:solidFill>
              </a:defRPr>
            </a:lvl3pPr>
            <a:lvl4pPr>
              <a:buClr>
                <a:schemeClr val="accent6"/>
              </a:buClr>
              <a:defRPr sz="1600" baseline="0">
                <a:solidFill>
                  <a:srgbClr val="000000"/>
                </a:solidFill>
              </a:defRPr>
            </a:lvl4pPr>
            <a:lvl5pPr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83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BE2F6C3-5234-594D-93A4-B588F289A176}" type="datetime1">
              <a:rPr lang="en-US" altLang="en-GB"/>
              <a:pPr/>
              <a:t>26/9/17</a:t>
            </a:fld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3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98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9488F47-C6E1-7F4F-A034-3C2FCAE6AF6C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933617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46C0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FE5E067-B633-F84F-8259-F7E9655EEAFD}" type="datetime1">
              <a:rPr lang="en-US" altLang="en-GB"/>
              <a:pPr/>
              <a:t>26/9/17</a:t>
            </a:fld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7BCB114-996A-944C-8E21-77DEA3A33B2A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445443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9138"/>
            <a:ext cx="38115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46C0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20974"/>
            <a:ext cx="3811588" cy="3405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15" y="1989138"/>
            <a:ext cx="381308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15" y="2720974"/>
            <a:ext cx="3813085" cy="3405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81EF1C6-9370-FE4B-9DB4-26E818287159}" type="datetime1">
              <a:rPr lang="en-US" altLang="en-GB"/>
              <a:pPr/>
              <a:t>26/9/17</a:t>
            </a:fld>
            <a:endParaRPr lang="en-US" alt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1B489B1-283E-A244-ADE8-C9A22C5ED830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446138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ACF116F-ED2E-FF4C-9839-1F4A0EE8CDAE}" type="datetime1">
              <a:rPr lang="en-US" altLang="en-GB"/>
              <a:pPr/>
              <a:t>26/9/17</a:t>
            </a:fld>
            <a:endParaRPr lang="en-US" alt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07ED6AE-E4B8-CA4D-8160-C02C2FBB0E5C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376542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335D875-EABE-664D-8EE0-A79F9B7A2445}" type="datetime1">
              <a:rPr lang="en-US" altLang="en-GB"/>
              <a:pPr/>
              <a:t>26/9/17</a:t>
            </a:fld>
            <a:endParaRPr lang="en-US" alt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C52B786-1483-734C-A6E0-D13831578F9F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70961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46C0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2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A1C05C5-1E08-F644-B56A-31BF55BA16D4}" type="datetime1">
              <a:rPr lang="en-US" altLang="en-GB"/>
              <a:pPr/>
              <a:t>26/9/17</a:t>
            </a:fld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2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A8D68C7-1394-0244-8BE6-9161E8904C73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371272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5912"/>
            <a:ext cx="3008313" cy="9444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70037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89237"/>
            <a:ext cx="3008313" cy="3306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89B6A6D-ED98-D642-8154-12B12508007B}" type="datetime1">
              <a:rPr lang="en-US" altLang="en-GB"/>
              <a:pPr/>
              <a:t>26/9/17</a:t>
            </a:fld>
            <a:endParaRPr lang="en-US" alt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BD5E4C4-BC1A-3A42-AAE8-47FD9475BE0D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459502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E46C0A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32035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B2B673F-3F8E-4843-97BD-3BEA93707A75}" type="datetime1">
              <a:rPr lang="en-US" altLang="en-GB"/>
              <a:pPr/>
              <a:t>26/9/17</a:t>
            </a:fld>
            <a:endParaRPr lang="en-US" alt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E28CDE2-9B5A-5B42-8E35-87C8F04DF1F9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307427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5A20FE3-CCFD-7044-B049-5F9665FDD31C}" type="datetime1">
              <a:rPr lang="en-US" altLang="en-GB"/>
              <a:pPr/>
              <a:t>26/9/17</a:t>
            </a:fld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0FFEE42-1304-9E49-B550-B9013E27C537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883568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1524000" cy="5287963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96000" cy="5287963"/>
          </a:xfrm>
        </p:spPr>
        <p:txBody>
          <a:bodyPr vert="eaVert"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DA4E249-1C03-4C43-AB98-1F31EC6BBD53}" type="datetime1">
              <a:rPr lang="en-US" altLang="en-GB"/>
              <a:pPr/>
              <a:t>26/9/17</a:t>
            </a:fld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B24D8B8-9AA4-0B49-9A47-3E32C729B4CE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8693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720975"/>
            <a:ext cx="3581400" cy="337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2720975"/>
            <a:ext cx="3657600" cy="337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3AB1CDE-6194-7F42-A974-95627F7BB357}" type="datetime1">
              <a:rPr lang="en-US" altLang="en-GB"/>
              <a:pPr/>
              <a:t>26/9/17</a:t>
            </a:fld>
            <a:endParaRPr lang="en-US" alt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2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9EBB7EE-2732-2242-9706-76EFDD51A38F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7603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9138"/>
            <a:ext cx="38115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46C0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20974"/>
            <a:ext cx="3811588" cy="3405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15" y="1989138"/>
            <a:ext cx="381308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15" y="2720974"/>
            <a:ext cx="3813085" cy="3405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15C784B-C502-3842-B3B2-D5DF1F6B45F7}" type="datetime1">
              <a:rPr lang="en-US" altLang="en-GB"/>
              <a:pPr/>
              <a:t>26/9/17</a:t>
            </a:fld>
            <a:endParaRPr lang="en-US" alt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B9ED4A2-230C-5641-909F-4D7409ACF25C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58640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708" y="215614"/>
            <a:ext cx="7391400" cy="407988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E2D0C20-C694-CC4B-9759-34B14CA6F884}" type="datetime1">
              <a:rPr lang="en-US" altLang="en-GB"/>
              <a:pPr/>
              <a:t>26/9/17</a:t>
            </a:fld>
            <a:endParaRPr lang="en-US" alt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4359FCD-A317-9241-BC69-E6779830F9B0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72930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4F3131B-FEB4-EB41-A7A1-22D99AC31E35}" type="datetime1">
              <a:rPr lang="en-US" altLang="en-GB"/>
              <a:pPr/>
              <a:t>26/9/17</a:t>
            </a:fld>
            <a:endParaRPr lang="en-US" alt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73F1D31-4F18-CB41-B98E-AECD352EED15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42863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5912"/>
            <a:ext cx="3008313" cy="9444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70037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89237"/>
            <a:ext cx="3008313" cy="3306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923B2A1-5E83-7444-B1E7-B0F64FDFB545}" type="datetime1">
              <a:rPr lang="en-US" altLang="en-GB"/>
              <a:pPr/>
              <a:t>26/9/17</a:t>
            </a:fld>
            <a:endParaRPr lang="en-US" alt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B7BA55F-6C41-2F46-85B3-8B75290F7FE4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38619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E46C0A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32035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2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89CBB6B-4B41-8146-B793-F49101D0B6E5}" type="datetime1">
              <a:rPr lang="en-US" altLang="en-GB"/>
              <a:pPr/>
              <a:t>26/9/17</a:t>
            </a:fld>
            <a:endParaRPr lang="en-US" alt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20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2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F9A7253-06A6-CF4A-9FA5-73431D5CE7C0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82225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12.jpeg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152400"/>
            <a:ext cx="7391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GB"/>
              <a:t>Click to edit Master title style</a:t>
            </a:r>
            <a:endParaRPr lang="en-US" alt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447800"/>
            <a:ext cx="73914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GB"/>
              <a:t>Click to edit Master text styles</a:t>
            </a:r>
          </a:p>
          <a:p>
            <a:pPr lvl="1"/>
            <a:r>
              <a:rPr lang="en-AU" altLang="en-GB"/>
              <a:t>Second level</a:t>
            </a:r>
          </a:p>
          <a:p>
            <a:pPr lvl="2"/>
            <a:r>
              <a:rPr lang="en-AU" altLang="en-GB"/>
              <a:t>Third level</a:t>
            </a:r>
          </a:p>
          <a:p>
            <a:pPr lvl="3"/>
            <a:r>
              <a:rPr lang="en-AU" altLang="en-GB"/>
              <a:t>Fourth level</a:t>
            </a:r>
          </a:p>
          <a:p>
            <a:pPr lvl="4"/>
            <a:r>
              <a:rPr lang="en-AU" altLang="en-GB"/>
              <a:t>Fifth level</a:t>
            </a:r>
            <a:endParaRPr lang="en-US" altLang="en-GB"/>
          </a:p>
        </p:txBody>
      </p:sp>
      <p:pic>
        <p:nvPicPr>
          <p:cNvPr id="1028" name="Picture 14" descr="NCI-Logo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0668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61467"/>
          <a:stretch>
            <a:fillRect/>
          </a:stretch>
        </p:blipFill>
        <p:spPr bwMode="auto">
          <a:xfrm rot="10800000">
            <a:off x="0" y="0"/>
            <a:ext cx="9144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0"/>
            <a:ext cx="15128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67014"/>
          <a:stretch>
            <a:fillRect/>
          </a:stretch>
        </p:blipFill>
        <p:spPr bwMode="auto">
          <a:xfrm rot="10800000"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7740650" y="6437313"/>
            <a:ext cx="1727200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AU" sz="1600" smtClean="0">
                <a:solidFill>
                  <a:srgbClr val="F2F2F2"/>
                </a:solidFill>
                <a:latin typeface="Gisha" charset="0"/>
                <a:cs typeface="Gisha" charset="0"/>
              </a:rPr>
              <a:t>nci.org.au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0" r:id="rId1"/>
    <p:sldLayoutId id="2147485911" r:id="rId2"/>
    <p:sldLayoutId id="2147485912" r:id="rId3"/>
    <p:sldLayoutId id="2147485913" r:id="rId4"/>
    <p:sldLayoutId id="2147485914" r:id="rId5"/>
    <p:sldLayoutId id="2147485915" r:id="rId6"/>
    <p:sldLayoutId id="2147485916" r:id="rId7"/>
    <p:sldLayoutId id="2147485917" r:id="rId8"/>
    <p:sldLayoutId id="2147485918" r:id="rId9"/>
    <p:sldLayoutId id="2147485919" r:id="rId10"/>
    <p:sldLayoutId id="214748592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ern="1200">
          <a:solidFill>
            <a:schemeClr val="bg1"/>
          </a:solidFill>
          <a:latin typeface="+mj-lt"/>
          <a:ea typeface="ヒラギノ角ゴ Pro W3" pitchFamily="-65" charset="-128"/>
          <a:cs typeface="ヒラギノ角ゴ Pro W3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charset="0"/>
        <a:buChar char="•"/>
        <a:defRPr sz="3000" kern="1200">
          <a:solidFill>
            <a:srgbClr val="000000"/>
          </a:solidFill>
          <a:latin typeface="+mn-lt"/>
          <a:ea typeface="ヒラギノ角ゴ Pro W3" pitchFamily="-65" charset="-128"/>
          <a:cs typeface="ヒラギノ角ゴ Pro W3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800" kern="1200">
          <a:solidFill>
            <a:srgbClr val="000000"/>
          </a:solidFill>
          <a:latin typeface="+mn-lt"/>
          <a:ea typeface="ヒラギノ角ゴ Pro W3" pitchFamily="-65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rgbClr val="000000"/>
          </a:solidFill>
          <a:latin typeface="+mn-lt"/>
          <a:ea typeface="ヒラギノ角ゴ Pro W3" pitchFamily="-65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 kern="1200">
          <a:solidFill>
            <a:srgbClr val="000000"/>
          </a:solidFill>
          <a:latin typeface="+mn-lt"/>
          <a:ea typeface="ヒラギノ角ゴ Pro W3" pitchFamily="-65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 kern="1200">
          <a:solidFill>
            <a:srgbClr val="000000"/>
          </a:solidFill>
          <a:latin typeface="+mn-lt"/>
          <a:ea typeface="ヒラギノ角ゴ Pro W3" pitchFamily="-65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/>
              <a:t>Click to edit Master title style</a:t>
            </a:r>
            <a:endParaRPr lang="en-AU" altLang="en-GB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/>
              <a:t>Click to edit Master text styles</a:t>
            </a:r>
          </a:p>
          <a:p>
            <a:pPr lvl="1"/>
            <a:r>
              <a:rPr lang="en-US" altLang="en-GB"/>
              <a:t>Second level</a:t>
            </a:r>
          </a:p>
          <a:p>
            <a:pPr lvl="2"/>
            <a:r>
              <a:rPr lang="en-US" altLang="en-GB"/>
              <a:t>Third level</a:t>
            </a:r>
          </a:p>
          <a:p>
            <a:pPr lvl="3"/>
            <a:r>
              <a:rPr lang="en-US" altLang="en-GB"/>
              <a:t>Fourth level</a:t>
            </a:r>
          </a:p>
          <a:p>
            <a:pPr lvl="4"/>
            <a:r>
              <a:rPr lang="en-US" altLang="en-GB"/>
              <a:t>Fifth level</a:t>
            </a:r>
            <a:endParaRPr lang="en-AU" alt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456CB2-2FD3-D447-A77D-7FA475ECC2A0}" type="datetime1">
              <a:rPr lang="en-AU" altLang="en-GB"/>
              <a:pPr/>
              <a:t>26/9/17</a:t>
            </a:fld>
            <a:endParaRPr lang="en-AU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3644291-32D7-734E-A9C7-A3C2D22980F6}" type="slidenum">
              <a:rPr lang="en-AU" altLang="en-GB"/>
              <a:pPr/>
              <a:t>‹#›</a:t>
            </a:fld>
            <a:endParaRPr lang="en-AU" alt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8" r:id="rId1"/>
    <p:sldLayoutId id="2147485899" r:id="rId2"/>
    <p:sldLayoutId id="2147485900" r:id="rId3"/>
    <p:sldLayoutId id="2147485901" r:id="rId4"/>
    <p:sldLayoutId id="2147485902" r:id="rId5"/>
    <p:sldLayoutId id="2147485903" r:id="rId6"/>
    <p:sldLayoutId id="2147485904" r:id="rId7"/>
    <p:sldLayoutId id="2147485905" r:id="rId8"/>
    <p:sldLayoutId id="2147485906" r:id="rId9"/>
    <p:sldLayoutId id="2147485907" r:id="rId10"/>
    <p:sldLayoutId id="2147485908" r:id="rId11"/>
    <p:sldLayoutId id="2147485909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NCI Master_32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152400"/>
            <a:ext cx="7391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GB"/>
              <a:t>Click to edit Master title style</a:t>
            </a:r>
            <a:endParaRPr lang="en-US" altLang="en-GB"/>
          </a:p>
        </p:txBody>
      </p:sp>
      <p:sp>
        <p:nvSpPr>
          <p:cNvPr id="266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447800"/>
            <a:ext cx="73914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GB"/>
              <a:t>Click to edit Master text styles</a:t>
            </a:r>
          </a:p>
          <a:p>
            <a:pPr lvl="1"/>
            <a:r>
              <a:rPr lang="en-AU" altLang="en-GB"/>
              <a:t>Second level</a:t>
            </a:r>
          </a:p>
          <a:p>
            <a:pPr lvl="2"/>
            <a:r>
              <a:rPr lang="en-AU" altLang="en-GB"/>
              <a:t>Third level</a:t>
            </a:r>
          </a:p>
          <a:p>
            <a:pPr lvl="3"/>
            <a:r>
              <a:rPr lang="en-AU" altLang="en-GB"/>
              <a:t>Fourth level</a:t>
            </a:r>
          </a:p>
          <a:p>
            <a:pPr lvl="4"/>
            <a:r>
              <a:rPr lang="en-AU" altLang="en-GB"/>
              <a:t>Fifth level</a:t>
            </a:r>
            <a:endParaRPr lang="en-US" altLang="en-GB"/>
          </a:p>
        </p:txBody>
      </p:sp>
      <p:pic>
        <p:nvPicPr>
          <p:cNvPr id="26629" name="Picture 14" descr="NCI-Logo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0668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21" r:id="rId1"/>
    <p:sldLayoutId id="2147485922" r:id="rId2"/>
    <p:sldLayoutId id="2147485923" r:id="rId3"/>
    <p:sldLayoutId id="2147485924" r:id="rId4"/>
    <p:sldLayoutId id="2147485925" r:id="rId5"/>
    <p:sldLayoutId id="2147485926" r:id="rId6"/>
    <p:sldLayoutId id="2147485927" r:id="rId7"/>
    <p:sldLayoutId id="2147485928" r:id="rId8"/>
    <p:sldLayoutId id="2147485929" r:id="rId9"/>
    <p:sldLayoutId id="2147485930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ern="1200">
          <a:solidFill>
            <a:schemeClr val="bg1"/>
          </a:solidFill>
          <a:latin typeface="+mj-lt"/>
          <a:ea typeface="ヒラギノ角ゴ Pro W3" pitchFamily="-65" charset="-128"/>
          <a:cs typeface="ヒラギノ角ゴ Pro W3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charset="0"/>
        <a:buChar char="•"/>
        <a:defRPr sz="3000" kern="1200">
          <a:solidFill>
            <a:srgbClr val="000000"/>
          </a:solidFill>
          <a:latin typeface="+mn-lt"/>
          <a:ea typeface="ヒラギノ角ゴ Pro W3" pitchFamily="-65" charset="-128"/>
          <a:cs typeface="ヒラギノ角ゴ Pro W3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800" kern="1200">
          <a:solidFill>
            <a:srgbClr val="000000"/>
          </a:solidFill>
          <a:latin typeface="+mn-lt"/>
          <a:ea typeface="ヒラギノ角ゴ Pro W3" pitchFamily="-65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rgbClr val="000000"/>
          </a:solidFill>
          <a:latin typeface="+mn-lt"/>
          <a:ea typeface="ヒラギノ角ゴ Pro W3" pitchFamily="-65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 kern="1200">
          <a:solidFill>
            <a:srgbClr val="000000"/>
          </a:solidFill>
          <a:latin typeface="+mn-lt"/>
          <a:ea typeface="ヒラギノ角ゴ Pro W3" pitchFamily="-65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 kern="1200">
          <a:solidFill>
            <a:srgbClr val="000000"/>
          </a:solidFill>
          <a:latin typeface="+mn-lt"/>
          <a:ea typeface="ヒラギノ角ゴ Pro W3" pitchFamily="-65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15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y.nci.org.au/mancini" TargetMode="External"/><Relationship Id="rId4" Type="http://schemas.openxmlformats.org/officeDocument/2006/relationships/hyperlink" Target="mailto:help@nci.org.au" TargetMode="External"/><Relationship Id="rId5" Type="http://schemas.openxmlformats.org/officeDocument/2006/relationships/hyperlink" Target="http://help.nci.org.a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cmas.nci.org.a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ci.org.au" TargetMode="External"/><Relationship Id="rId4" Type="http://schemas.openxmlformats.org/officeDocument/2006/relationships/hyperlink" Target="http://my.nci.org.au/mancini" TargetMode="External"/><Relationship Id="rId5" Type="http://schemas.openxmlformats.org/officeDocument/2006/relationships/hyperlink" Target="https://www.facebook.com/NationalComputationalInfrastructure" TargetMode="External"/><Relationship Id="rId6" Type="http://schemas.openxmlformats.org/officeDocument/2006/relationships/hyperlink" Target="http://nci.org.au/about-nci/contact/jobs-at-nci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elp@nci.org.a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cmas.nci.org.a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ci.org.au" TargetMode="External"/><Relationship Id="rId4" Type="http://schemas.openxmlformats.org/officeDocument/2006/relationships/hyperlink" Target="http://www.massive.org.au" TargetMode="External"/><Relationship Id="rId5" Type="http://schemas.openxmlformats.org/officeDocument/2006/relationships/hyperlink" Target="https://rcc.uq.edu.au/flashlit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awsey.org.a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ctrTitle"/>
          </p:nvPr>
        </p:nvSpPr>
        <p:spPr>
          <a:xfrm>
            <a:off x="1066800" y="1371600"/>
            <a:ext cx="7086600" cy="1066800"/>
          </a:xfrm>
        </p:spPr>
        <p:txBody>
          <a:bodyPr/>
          <a:lstStyle/>
          <a:p>
            <a:endParaRPr lang="en-AU" altLang="en-GB">
              <a:ea typeface="ヒラギノ角ゴ Pro W3" charset="0"/>
            </a:endParaRPr>
          </a:p>
        </p:txBody>
      </p:sp>
      <p:sp>
        <p:nvSpPr>
          <p:cNvPr id="52226" name="Subtitle 2"/>
          <p:cNvSpPr>
            <a:spLocks noGrp="1"/>
          </p:cNvSpPr>
          <p:nvPr>
            <p:ph type="subTitle" idx="1"/>
          </p:nvPr>
        </p:nvSpPr>
        <p:spPr>
          <a:xfrm>
            <a:off x="1066800" y="2438400"/>
            <a:ext cx="7086600" cy="1752600"/>
          </a:xfrm>
        </p:spPr>
        <p:txBody>
          <a:bodyPr/>
          <a:lstStyle/>
          <a:p>
            <a:pPr marL="0" indent="0" algn="r">
              <a:buFont typeface="Arial" charset="0"/>
              <a:buNone/>
            </a:pPr>
            <a:r>
              <a:rPr lang="en-US" altLang="en-GB" sz="4400" dirty="0" smtClean="0">
                <a:ea typeface="ヒラギノ角ゴ Pro W3" charset="0"/>
              </a:rPr>
              <a:t>NCMAS 2018</a:t>
            </a:r>
          </a:p>
          <a:p>
            <a:pPr marL="0" indent="0" algn="r">
              <a:buFont typeface="Arial" charset="0"/>
              <a:buNone/>
            </a:pPr>
            <a:r>
              <a:rPr lang="en-US" altLang="en-GB" sz="4400" dirty="0" smtClean="0">
                <a:ea typeface="ヒラギノ角ゴ Pro W3" charset="0"/>
              </a:rPr>
              <a:t>Overview for Applicants</a:t>
            </a:r>
            <a:br>
              <a:rPr lang="en-US" altLang="en-GB" sz="4400" dirty="0" smtClean="0">
                <a:ea typeface="ヒラギノ角ゴ Pro W3" charset="0"/>
              </a:rPr>
            </a:br>
            <a:endParaRPr lang="en-US" altLang="en-GB" sz="4400" dirty="0" smtClean="0">
              <a:ea typeface="ヒラギノ角ゴ Pro W3" charset="0"/>
            </a:endParaRPr>
          </a:p>
          <a:p>
            <a:pPr marL="0" indent="0" algn="r">
              <a:buFont typeface="Arial" charset="0"/>
              <a:buNone/>
            </a:pPr>
            <a:r>
              <a:rPr lang="en-US" altLang="en-GB" sz="2400" dirty="0" smtClean="0">
                <a:ea typeface="ヒラギノ角ゴ Pro W3" charset="0"/>
              </a:rPr>
              <a:t>University of Wollongong</a:t>
            </a:r>
            <a:endParaRPr lang="en-US" altLang="en-GB" sz="2400" dirty="0">
              <a:ea typeface="ヒラギノ角ゴ Pro W3" charset="0"/>
            </a:endParaRPr>
          </a:p>
          <a:p>
            <a:pPr marL="0" indent="0" algn="r">
              <a:buFont typeface="Arial" charset="0"/>
              <a:buNone/>
            </a:pPr>
            <a:r>
              <a:rPr lang="en-AU" altLang="en-GB" sz="2400" dirty="0" smtClean="0">
                <a:ea typeface="ヒラギノ角ゴ Pro W3" charset="0"/>
              </a:rPr>
              <a:t>26</a:t>
            </a:r>
            <a:r>
              <a:rPr lang="en-AU" altLang="en-GB" sz="2400" dirty="0" smtClean="0">
                <a:ea typeface="ヒラギノ角ゴ Pro W3" charset="0"/>
              </a:rPr>
              <a:t> </a:t>
            </a:r>
            <a:r>
              <a:rPr lang="en-AU" altLang="en-GB" sz="2400" dirty="0" smtClean="0">
                <a:ea typeface="ヒラギノ角ゴ Pro W3" charset="0"/>
              </a:rPr>
              <a:t>Sep 2017</a:t>
            </a:r>
            <a:endParaRPr lang="en-AU" altLang="en-GB" sz="2400" dirty="0">
              <a:ea typeface="ヒラギノ角ゴ Pro W3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6172200"/>
            <a:ext cx="29718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endParaRPr lang="en-AU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52228" name="Group 3"/>
          <p:cNvGrpSpPr>
            <a:grpSpLocks/>
          </p:cNvGrpSpPr>
          <p:nvPr/>
        </p:nvGrpSpPr>
        <p:grpSpPr bwMode="auto">
          <a:xfrm>
            <a:off x="1166813" y="6176963"/>
            <a:ext cx="5397500" cy="673100"/>
            <a:chOff x="1074738" y="5962650"/>
            <a:chExt cx="5397500" cy="673100"/>
          </a:xfrm>
        </p:grpSpPr>
        <p:pic>
          <p:nvPicPr>
            <p:cNvPr id="52230" name="Picture 5" descr="Z:\NCI\Marketing\Logos\ANU\logo_11\ANU 2011 log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738" y="6105525"/>
              <a:ext cx="1208087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11" descr="Z:\NCI\Marketing\Logos\CSIRO\New 2012\CSIRO_Grad_RGB_lr.jp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602615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12" descr="Z:\NCI\Marketing\Logos\GA\geoscience_stacke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6003925"/>
              <a:ext cx="895350" cy="59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11" descr="Z:\NCI\Marketing\Logos\BoM\BM_stacke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962650"/>
              <a:ext cx="95885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Picture 15" descr="Z:\NCI\Marketing\Logos\ARC\ARC_stacke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738" y="5962650"/>
              <a:ext cx="10795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29" name="Picture 4" descr="Z:\NCI\Marketing\Logos\Dept Education 2014\Dept Education_Stack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2200"/>
            <a:ext cx="10382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1698625" y="220663"/>
            <a:ext cx="7292975" cy="407987"/>
          </a:xfrm>
        </p:spPr>
        <p:txBody>
          <a:bodyPr/>
          <a:lstStyle/>
          <a:p>
            <a:r>
              <a:rPr lang="en-US" altLang="en-GB" sz="2400" dirty="0" smtClean="0">
                <a:ea typeface="ヒラギノ角ゴ Pro W3" charset="0"/>
              </a:rPr>
              <a:t>General Suggestions</a:t>
            </a:r>
            <a:endParaRPr lang="en-AU" altLang="en-GB" sz="2400" dirty="0">
              <a:ea typeface="ヒラギノ角ゴ Pro W3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685800" y="936625"/>
            <a:ext cx="7391400" cy="5378450"/>
          </a:xfrm>
        </p:spPr>
        <p:txBody>
          <a:bodyPr/>
          <a:lstStyle/>
          <a:p>
            <a:pPr>
              <a:buClr>
                <a:srgbClr val="F79646"/>
              </a:buClr>
              <a:defRPr/>
            </a:pP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Read all announcements and Information for Applicants in full.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Respect eligibility rules.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Follow the application guidelines. 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Provide evidence of your ability to use national-scale HPC in your application.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Justify your request for </a:t>
            </a:r>
            <a:r>
              <a:rPr lang="en-US" sz="2400" dirty="0" err="1" smtClean="0">
                <a:ea typeface="ヒラギノ角ゴ Pro W3" charset="0"/>
                <a:cs typeface="ヒラギノ角ゴ Pro W3" charset="0"/>
              </a:rPr>
              <a:t>cpu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-hours.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>
                <a:ea typeface="ヒラギノ角ゴ Pro W3" charset="0"/>
                <a:cs typeface="ヒラギノ角ゴ Pro W3" charset="0"/>
              </a:rPr>
              <a:t>If you have a current NCMAS allocation, use it!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>
                <a:ea typeface="ヒラギノ角ゴ Pro W3" charset="0"/>
                <a:cs typeface="ヒラギノ角ゴ Pro W3" charset="0"/>
              </a:rPr>
              <a:t>Provide information about your application codes and how they 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scale. </a:t>
            </a:r>
            <a:r>
              <a:rPr lang="en-US" sz="2400" dirty="0">
                <a:ea typeface="ヒラギノ角ゴ Pro W3" charset="0"/>
                <a:cs typeface="ヒラギノ角ゴ Pro W3" charset="0"/>
              </a:rPr>
              <a:t>More detail = better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. (May be required in future calls.)</a:t>
            </a:r>
          </a:p>
          <a:p>
            <a:pPr marL="0" indent="0">
              <a:buClr>
                <a:srgbClr val="F79646"/>
              </a:buClr>
              <a:buNone/>
              <a:defRPr/>
            </a:pP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AU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9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1698625" y="220663"/>
            <a:ext cx="7292975" cy="407987"/>
          </a:xfrm>
        </p:spPr>
        <p:txBody>
          <a:bodyPr/>
          <a:lstStyle/>
          <a:p>
            <a:r>
              <a:rPr lang="en-US" altLang="en-GB" sz="2400" dirty="0" smtClean="0">
                <a:ea typeface="ヒラギノ角ゴ Pro W3" charset="0"/>
              </a:rPr>
              <a:t>General Suggestions</a:t>
            </a:r>
            <a:endParaRPr lang="en-AU" altLang="en-GB" sz="2400" dirty="0">
              <a:ea typeface="ヒラギノ角ゴ Pro W3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685800" y="936625"/>
            <a:ext cx="7391400" cy="5378450"/>
          </a:xfrm>
        </p:spPr>
        <p:txBody>
          <a:bodyPr/>
          <a:lstStyle/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Extended </a:t>
            </a:r>
            <a:r>
              <a:rPr lang="en-US" sz="2400" dirty="0">
                <a:ea typeface="ヒラギノ角ゴ Pro W3" charset="0"/>
                <a:cs typeface="ヒラギノ角ゴ Pro W3" charset="0"/>
              </a:rPr>
              <a:t>groups of collaborators should submit a single, combined application for resources. (Cross-linked 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applications from collaborating groups may be </a:t>
            </a:r>
            <a:r>
              <a:rPr lang="en-US" sz="2400" dirty="0">
                <a:ea typeface="ヒラギノ角ゴ Pro W3" charset="0"/>
                <a:cs typeface="ヒラギノ角ゴ Pro W3" charset="0"/>
              </a:rPr>
              <a:t>rejected outright by the committee.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)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Any grants listed should name the Lead CI or CIs.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List relevant publications and research support from the previous 5 years.</a:t>
            </a:r>
            <a:endParaRPr lang="en-US" sz="2400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Be </a:t>
            </a:r>
            <a:r>
              <a:rPr lang="en-US" sz="2400" dirty="0">
                <a:ea typeface="ヒラギノ角ゴ Pro W3" charset="0"/>
                <a:cs typeface="ヒラギノ角ゴ Pro W3" charset="0"/>
              </a:rPr>
              <a:t>aware of the timeline and key deadlines.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>
                <a:ea typeface="ヒラギノ角ゴ Pro W3" charset="0"/>
                <a:cs typeface="ヒラギノ角ゴ Pro W3" charset="0"/>
              </a:rPr>
              <a:t>Respect the submission deadline.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>
                <a:ea typeface="ヒラギノ角ゴ Pro W3" charset="0"/>
                <a:cs typeface="ヒラギノ角ゴ Pro W3" charset="0"/>
              </a:rPr>
              <a:t>Pay attention! Read your email and review the status of your application online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. </a:t>
            </a:r>
            <a:endParaRPr lang="en-US" sz="2400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r>
              <a:rPr lang="en-US" sz="2400" dirty="0">
                <a:ea typeface="ヒラギノ角ゴ Pro W3" charset="0"/>
                <a:cs typeface="ヒラギノ角ゴ Pro W3" charset="0"/>
              </a:rPr>
              <a:t>Be ready to use your allocation from 1 January.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No frivolous administrative appeals.</a:t>
            </a:r>
          </a:p>
          <a:p>
            <a:pPr>
              <a:buClr>
                <a:srgbClr val="F79646"/>
              </a:buClr>
              <a:defRPr/>
            </a:pPr>
            <a:endParaRPr lang="en-US" sz="2400" dirty="0">
              <a:ea typeface="ヒラギノ角ゴ Pro W3" charset="0"/>
              <a:cs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AU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3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1698625" y="220663"/>
            <a:ext cx="7292975" cy="407987"/>
          </a:xfrm>
        </p:spPr>
        <p:txBody>
          <a:bodyPr/>
          <a:lstStyle/>
          <a:p>
            <a:r>
              <a:rPr lang="en-US" altLang="en-GB" sz="2400" dirty="0" smtClean="0">
                <a:ea typeface="ヒラギノ角ゴ Pro W3" charset="0"/>
              </a:rPr>
              <a:t>Reality Check</a:t>
            </a:r>
            <a:endParaRPr lang="en-AU" altLang="en-GB" sz="2400" dirty="0">
              <a:ea typeface="ヒラギノ角ゴ Pro W3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685800" y="936625"/>
            <a:ext cx="7391400" cy="5378450"/>
          </a:xfrm>
        </p:spPr>
        <p:txBody>
          <a:bodyPr/>
          <a:lstStyle/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NCMAS is highly competitive. 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250-300 applications are expected for the 2018 call.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>
                <a:ea typeface="ヒラギノ角ゴ Pro W3" charset="0"/>
                <a:cs typeface="ヒラギノ角ゴ Pro W3" charset="0"/>
              </a:rPr>
              <a:t>Demand for 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SUs </a:t>
            </a:r>
            <a:r>
              <a:rPr lang="en-US" sz="2400" dirty="0">
                <a:ea typeface="ヒラギノ角ゴ Pro W3" charset="0"/>
                <a:cs typeface="ヒラギノ角ゴ Pro W3" charset="0"/>
              </a:rPr>
              <a:t>exceeds supply by a factor of 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3.0-3.5.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Demonstrate abilities to use multiple </a:t>
            </a:r>
            <a:r>
              <a:rPr lang="en-US" sz="2400" dirty="0" err="1" smtClean="0">
                <a:ea typeface="ヒラギノ角ゴ Pro W3" charset="0"/>
                <a:cs typeface="ヒラギノ角ゴ Pro W3" charset="0"/>
              </a:rPr>
              <a:t>cpus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 and data 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interconnect(s) 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in your application. Applications 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that are framed 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around single-</a:t>
            </a:r>
            <a:r>
              <a:rPr lang="en-US" sz="2400" dirty="0" err="1" smtClean="0">
                <a:ea typeface="ヒラギノ角ゴ Pro W3" charset="0"/>
                <a:cs typeface="ヒラギノ角ゴ Pro W3" charset="0"/>
              </a:rPr>
              <a:t>cpu</a:t>
            </a:r>
            <a:r>
              <a:rPr lang="en-US" sz="2400" dirty="0">
                <a:ea typeface="ヒラギノ角ゴ Pro W3" charset="0"/>
                <a:cs typeface="ヒラギノ角ゴ Pro W3" charset="0"/>
              </a:rPr>
              <a:t> 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applications or workflows will, in most cases, be referred to </a:t>
            </a:r>
            <a:r>
              <a:rPr lang="en-US" sz="2400" dirty="0" err="1" smtClean="0">
                <a:ea typeface="ヒラギノ角ゴ Pro W3" charset="0"/>
                <a:cs typeface="ヒラギノ角ゴ Pro W3" charset="0"/>
              </a:rPr>
              <a:t>NeCTAR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 or local HPC resources.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Data (storage) 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allocations are provided at the discretion of the participating facilities - based on ability to provide capacity and satisfy the request in a timely manner.</a:t>
            </a:r>
          </a:p>
          <a:p>
            <a:pPr>
              <a:buClr>
                <a:srgbClr val="F79646"/>
              </a:buClr>
              <a:defRPr/>
            </a:pP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  <a:defRPr/>
            </a:pPr>
            <a:endParaRPr lang="en-US" sz="2400" dirty="0">
              <a:ea typeface="ヒラギノ角ゴ Pro W3" charset="0"/>
              <a:cs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AU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5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1698625" y="220663"/>
            <a:ext cx="7292975" cy="407987"/>
          </a:xfrm>
        </p:spPr>
        <p:txBody>
          <a:bodyPr/>
          <a:lstStyle/>
          <a:p>
            <a:r>
              <a:rPr lang="en-US" altLang="en-GB" sz="2400" dirty="0" smtClean="0">
                <a:ea typeface="ヒラギノ角ゴ Pro W3" charset="0"/>
              </a:rPr>
              <a:t>Dress for Success</a:t>
            </a:r>
            <a:endParaRPr lang="en-AU" altLang="en-GB" sz="2400" dirty="0">
              <a:ea typeface="ヒラギノ角ゴ Pro W3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685800" y="936625"/>
            <a:ext cx="7391400" cy="5378450"/>
          </a:xfrm>
        </p:spPr>
        <p:txBody>
          <a:bodyPr/>
          <a:lstStyle/>
          <a:p>
            <a:pPr>
              <a:buClr>
                <a:srgbClr val="F79646"/>
              </a:buClr>
              <a:defRPr/>
            </a:pP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Read all announcements, supporting documentation, and instructions carefully and in full. </a:t>
            </a: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Start your application as soon as possible.</a:t>
            </a: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Justify your request and demonstrate your ability to use large-scale HPC.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Pay attention to detail and write a quality application. 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>
                <a:ea typeface="ヒラギノ角ゴ Pro W3" charset="0"/>
                <a:cs typeface="ヒラギノ角ゴ Pro W3" charset="0"/>
              </a:rPr>
              <a:t>S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uccess in previous calls does not guarantee an allocation. Justify and demonstrate your need for more resources.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Respect the NCMAS rules, process and deadlines.</a:t>
            </a:r>
          </a:p>
          <a:p>
            <a:pPr>
              <a:buClr>
                <a:srgbClr val="F79646"/>
              </a:buClr>
              <a:defRPr/>
            </a:pPr>
            <a:endParaRPr lang="en-US" sz="2400" dirty="0">
              <a:ea typeface="ヒラギノ角ゴ Pro W3" charset="0"/>
              <a:cs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AU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1698625" y="220663"/>
            <a:ext cx="7292975" cy="407987"/>
          </a:xfrm>
        </p:spPr>
        <p:txBody>
          <a:bodyPr/>
          <a:lstStyle/>
          <a:p>
            <a:r>
              <a:rPr lang="en-US" altLang="en-GB" sz="2400" dirty="0" smtClean="0">
                <a:ea typeface="ヒラギノ角ゴ Pro W3" charset="0"/>
              </a:rPr>
              <a:t>Alternatives to NCMAS</a:t>
            </a:r>
            <a:endParaRPr lang="en-AU" altLang="en-GB" sz="2400" dirty="0">
              <a:ea typeface="ヒラギノ角ゴ Pro W3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685800" y="936625"/>
            <a:ext cx="7391400" cy="5378450"/>
          </a:xfrm>
        </p:spPr>
        <p:txBody>
          <a:bodyPr/>
          <a:lstStyle/>
          <a:p>
            <a:pPr>
              <a:buClr>
                <a:srgbClr val="F79646"/>
              </a:buClr>
            </a:pPr>
            <a:r>
              <a:rPr lang="en-US" altLang="en-GB" sz="2800" dirty="0" smtClean="0">
                <a:ea typeface="ヒラギノ角ゴ Pro W3" charset="0"/>
              </a:rPr>
              <a:t>Other merit schemes: ANU</a:t>
            </a:r>
          </a:p>
          <a:p>
            <a:pPr>
              <a:buClr>
                <a:srgbClr val="F79646"/>
              </a:buClr>
            </a:pPr>
            <a:r>
              <a:rPr lang="en-US" altLang="en-GB" sz="2800" dirty="0" smtClean="0">
                <a:ea typeface="ヒラギノ角ゴ Pro W3" charset="0"/>
              </a:rPr>
              <a:t>Partner schemes</a:t>
            </a:r>
          </a:p>
          <a:p>
            <a:pPr lvl="1">
              <a:buClr>
                <a:srgbClr val="F79646"/>
              </a:buClr>
            </a:pPr>
            <a:r>
              <a:rPr lang="en-US" altLang="en-GB" sz="2600" dirty="0" smtClean="0">
                <a:ea typeface="ヒラギノ角ゴ Pro W3" charset="0"/>
              </a:rPr>
              <a:t>University partners: </a:t>
            </a:r>
            <a:r>
              <a:rPr lang="en-US" altLang="en-GB" sz="2600" dirty="0" smtClean="0">
                <a:ea typeface="ヒラギノ角ゴ Pro W3" charset="0"/>
              </a:rPr>
              <a:t>Wollongong</a:t>
            </a:r>
            <a:endParaRPr lang="en-US" altLang="en-GB" sz="2600" dirty="0" smtClean="0">
              <a:ea typeface="ヒラギノ角ゴ Pro W3" charset="0"/>
            </a:endParaRPr>
          </a:p>
          <a:p>
            <a:pPr lvl="1">
              <a:buClr>
                <a:srgbClr val="F79646"/>
              </a:buClr>
            </a:pPr>
            <a:r>
              <a:rPr lang="en-US" altLang="en-GB" sz="2600" dirty="0" smtClean="0">
                <a:ea typeface="ヒラギノ角ゴ Pro W3" charset="0"/>
              </a:rPr>
              <a:t>Government science agencies: BoM, CSIRO, GA</a:t>
            </a:r>
          </a:p>
          <a:p>
            <a:pPr lvl="1">
              <a:buClr>
                <a:srgbClr val="F79646"/>
              </a:buClr>
            </a:pPr>
            <a:r>
              <a:rPr lang="en-US" altLang="en-GB" sz="2600" dirty="0" smtClean="0">
                <a:ea typeface="ヒラギノ角ゴ Pro W3" charset="0"/>
              </a:rPr>
              <a:t>Consortia: Intersect (NSW), QCIF (QLD)</a:t>
            </a:r>
          </a:p>
          <a:p>
            <a:pPr>
              <a:buClr>
                <a:srgbClr val="F79646"/>
              </a:buClr>
            </a:pPr>
            <a:r>
              <a:rPr lang="en-US" altLang="en-GB" sz="2800" dirty="0" smtClean="0">
                <a:ea typeface="ヒラギノ角ゴ Pro W3" charset="0"/>
              </a:rPr>
              <a:t>Facility Startup schemes</a:t>
            </a:r>
          </a:p>
          <a:p>
            <a:pPr>
              <a:buClr>
                <a:srgbClr val="F79646"/>
              </a:buClr>
            </a:pPr>
            <a:endParaRPr lang="en-US" altLang="en-GB" sz="28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800" dirty="0" smtClean="0">
                <a:ea typeface="ヒラギノ角ゴ Pro W3" charset="0"/>
              </a:rPr>
              <a:t>Startup and Partner schemes can be used to develop expertise and a track record of effective HPC use, which improve NCMAS competitiveness. 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800" dirty="0" smtClean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8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8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</a:pPr>
            <a:endParaRPr lang="en-US" altLang="en-GB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</a:pPr>
            <a:endParaRPr lang="en-US" altLang="en-GB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</a:pPr>
            <a:endParaRPr lang="en-AU" altLang="en-GB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5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2"/>
          <p:cNvSpPr>
            <a:spLocks noGrp="1"/>
          </p:cNvSpPr>
          <p:nvPr>
            <p:ph idx="1"/>
          </p:nvPr>
        </p:nvSpPr>
        <p:spPr>
          <a:xfrm>
            <a:off x="685800" y="998538"/>
            <a:ext cx="7391400" cy="5316537"/>
          </a:xfrm>
        </p:spPr>
        <p:txBody>
          <a:bodyPr/>
          <a:lstStyle/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 smtClean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 smtClean="0">
                <a:ea typeface="ヒラギノ角ゴ Pro W3" charset="0"/>
              </a:rPr>
              <a:t>NCMAS Information and Application Forms</a:t>
            </a: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 smtClean="0">
                <a:ea typeface="ヒラギノ角ゴ Pro W3" charset="0"/>
                <a:hlinkClick r:id="rId2"/>
              </a:rPr>
              <a:t>https://ncmas.nci.org.au</a:t>
            </a:r>
            <a:endParaRPr lang="en-US" altLang="en-GB" sz="2400" dirty="0" smtClean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 smtClean="0">
                <a:ea typeface="ヒラギノ角ゴ Pro W3" charset="0"/>
              </a:rPr>
              <a:t>NCI </a:t>
            </a:r>
            <a:r>
              <a:rPr lang="en-US" altLang="en-GB" sz="2400" dirty="0">
                <a:ea typeface="ヒラギノ角ゴ Pro W3" charset="0"/>
              </a:rPr>
              <a:t>User and Project Registrations – </a:t>
            </a:r>
            <a:r>
              <a:rPr lang="en-US" altLang="en-US" sz="2400" dirty="0">
                <a:ea typeface="ヒラギノ角ゴ Pro W3" charset="0"/>
              </a:rPr>
              <a:t>“</a:t>
            </a:r>
            <a:r>
              <a:rPr lang="en-US" altLang="en-GB" sz="2400" dirty="0">
                <a:ea typeface="ヒラギノ角ゴ Pro W3" charset="0"/>
              </a:rPr>
              <a:t>Mancini</a:t>
            </a:r>
            <a:r>
              <a:rPr lang="en-US" altLang="en-US" sz="2400" dirty="0">
                <a:ea typeface="ヒラギノ角ゴ Pro W3" charset="0"/>
              </a:rPr>
              <a:t>”</a:t>
            </a: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>
                <a:ea typeface="ヒラギノ角ゴ Pro W3" charset="0"/>
                <a:hlinkClick r:id="rId3"/>
              </a:rPr>
              <a:t>https:/</a:t>
            </a:r>
            <a:r>
              <a:rPr lang="en-US" altLang="en-GB" sz="2400" dirty="0" smtClean="0">
                <a:ea typeface="ヒラギノ角ゴ Pro W3" charset="0"/>
                <a:hlinkClick r:id="rId3"/>
              </a:rPr>
              <a:t>/my.nci.org.au/mancini</a:t>
            </a:r>
            <a:endParaRPr lang="en-US" altLang="en-GB" sz="2400" dirty="0" smtClean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 smtClean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 smtClean="0">
                <a:ea typeface="ヒラギノ角ゴ Pro W3" charset="0"/>
              </a:rPr>
              <a:t>NCI </a:t>
            </a:r>
            <a:r>
              <a:rPr lang="en-US" altLang="en-GB" sz="2400" dirty="0">
                <a:ea typeface="ヒラギノ角ゴ Pro W3" charset="0"/>
              </a:rPr>
              <a:t>User Support</a:t>
            </a: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>
                <a:ea typeface="ヒラギノ角ゴ Pro W3" charset="0"/>
                <a:hlinkClick r:id="rId4"/>
              </a:rPr>
              <a:t>help@</a:t>
            </a:r>
            <a:r>
              <a:rPr lang="en-US" altLang="en-GB" sz="2400" dirty="0" smtClean="0">
                <a:ea typeface="ヒラギノ角ゴ Pro W3" charset="0"/>
                <a:hlinkClick r:id="rId4"/>
              </a:rPr>
              <a:t>nci.org.au</a:t>
            </a:r>
            <a:endParaRPr lang="en-US" altLang="en-GB" sz="2400" dirty="0" smtClean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 smtClean="0">
                <a:ea typeface="ヒラギノ角ゴ Pro W3" charset="0"/>
                <a:hlinkClick r:id="rId5"/>
              </a:rPr>
              <a:t>http://help.nci.org.au</a:t>
            </a:r>
            <a:endParaRPr lang="en-US" altLang="en-GB" sz="2400" dirty="0" smtClean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</p:txBody>
      </p:sp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600200" y="220663"/>
            <a:ext cx="7391400" cy="407987"/>
          </a:xfrm>
        </p:spPr>
        <p:txBody>
          <a:bodyPr/>
          <a:lstStyle/>
          <a:p>
            <a:r>
              <a:rPr lang="en-US" altLang="en-GB" sz="2400" dirty="0" smtClean="0">
                <a:ea typeface="ヒラギノ角ゴ Pro W3" charset="0"/>
              </a:rPr>
              <a:t>NCMAS </a:t>
            </a:r>
            <a:r>
              <a:rPr lang="en-US" altLang="en-GB" sz="2400" dirty="0">
                <a:ea typeface="ヒラギノ角ゴ Pro W3" charset="0"/>
              </a:rPr>
              <a:t>– </a:t>
            </a:r>
            <a:r>
              <a:rPr lang="en-US" altLang="en-GB" sz="2400" dirty="0" smtClean="0">
                <a:ea typeface="ヒラギノ角ゴ Pro W3" charset="0"/>
              </a:rPr>
              <a:t>Information and Points </a:t>
            </a:r>
            <a:r>
              <a:rPr lang="en-US" altLang="en-GB" sz="2400" dirty="0">
                <a:ea typeface="ヒラギノ角ゴ Pro W3" charset="0"/>
              </a:rPr>
              <a:t>of Access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1671638" y="220663"/>
            <a:ext cx="7319962" cy="407987"/>
          </a:xfrm>
        </p:spPr>
        <p:txBody>
          <a:bodyPr/>
          <a:lstStyle/>
          <a:p>
            <a:r>
              <a:rPr lang="en-AU" altLang="en-GB" sz="2400">
                <a:ea typeface="ヒラギノ角ゴ Pro W3" charset="0"/>
              </a:rPr>
              <a:t>More Information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685800" y="812800"/>
            <a:ext cx="7391400" cy="5453063"/>
          </a:xfrm>
        </p:spPr>
        <p:txBody>
          <a:bodyPr/>
          <a:lstStyle/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>
                <a:ea typeface="ヒラギノ角ゴ Pro W3" charset="0"/>
              </a:rPr>
              <a:t>Roger Edberg</a:t>
            </a: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>
                <a:ea typeface="ヒラギノ角ゴ Pro W3" charset="0"/>
              </a:rPr>
              <a:t>NCI User Services Manager</a:t>
            </a: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 err="1">
                <a:ea typeface="ヒラギノ角ゴ Pro W3" charset="0"/>
              </a:rPr>
              <a:t>roger.edberg@anu.edu.au</a:t>
            </a: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>
                <a:ea typeface="ヒラギノ角ゴ Pro W3" charset="0"/>
              </a:rPr>
              <a:t>02 6125 2911</a:t>
            </a: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>
                <a:ea typeface="ヒラギノ角ゴ Pro W3" charset="0"/>
                <a:hlinkClick r:id="rId2"/>
              </a:rPr>
              <a:t>help@nci.org.au</a:t>
            </a: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>
                <a:ea typeface="ヒラギノ角ゴ Pro W3" charset="0"/>
                <a:hlinkClick r:id="rId3"/>
              </a:rPr>
              <a:t>http://nci.org.au</a:t>
            </a: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>
                <a:ea typeface="ヒラギノ角ゴ Pro W3" charset="0"/>
                <a:hlinkClick r:id="rId4"/>
              </a:rPr>
              <a:t>http://my.nci.org.au/mancini</a:t>
            </a: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>
                <a:ea typeface="ヒラギノ角ゴ Pro W3" charset="0"/>
                <a:hlinkClick r:id="rId5"/>
              </a:rPr>
              <a:t>https://www.facebook.com/NationalComputationalInfrastructure</a:t>
            </a: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 smtClean="0">
                <a:ea typeface="ヒラギノ角ゴ Pro W3" charset="0"/>
                <a:hlinkClick r:id="rId6"/>
              </a:rPr>
              <a:t>http</a:t>
            </a:r>
            <a:r>
              <a:rPr lang="en-US" altLang="en-GB" sz="2400" dirty="0">
                <a:ea typeface="ヒラギノ角ゴ Pro W3" charset="0"/>
                <a:hlinkClick r:id="rId6"/>
              </a:rPr>
              <a:t>://nci.org.au/about-nci/contact/jobs-at-nci/</a:t>
            </a:r>
            <a:r>
              <a:rPr lang="en-US" altLang="en-GB" sz="2400" dirty="0">
                <a:ea typeface="ヒラギノ角ゴ Pro W3" charset="0"/>
              </a:rPr>
              <a:t> </a:t>
            </a:r>
          </a:p>
          <a:p>
            <a:pPr marL="457200" lvl="1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AU" altLang="en-GB" dirty="0">
              <a:ea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1671638" y="220663"/>
            <a:ext cx="7319962" cy="407987"/>
          </a:xfrm>
        </p:spPr>
        <p:txBody>
          <a:bodyPr/>
          <a:lstStyle/>
          <a:p>
            <a:endParaRPr lang="en-AU" altLang="en-GB" sz="2400" dirty="0">
              <a:ea typeface="ヒラギノ角ゴ Pro W3" charset="0"/>
            </a:endParaRP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685800" y="812800"/>
            <a:ext cx="7391400" cy="5453063"/>
          </a:xfrm>
        </p:spPr>
        <p:txBody>
          <a:bodyPr/>
          <a:lstStyle/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6000" dirty="0">
              <a:ea typeface="ヒラギノ角ゴ Pro W3" charset="0"/>
            </a:endParaRPr>
          </a:p>
          <a:p>
            <a:pPr marL="457200" lvl="1" indent="0" algn="ctr">
              <a:buClr>
                <a:srgbClr val="F79646"/>
              </a:buClr>
              <a:buFont typeface="Arial" charset="0"/>
              <a:buNone/>
            </a:pPr>
            <a:r>
              <a:rPr lang="en-US" altLang="en-GB" sz="6000" dirty="0" smtClean="0">
                <a:ea typeface="ヒラギノ角ゴ Pro W3" charset="0"/>
              </a:rPr>
              <a:t>Thanks!</a:t>
            </a:r>
            <a:endParaRPr lang="en-US" altLang="en-GB" sz="60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AU" altLang="en-GB" sz="6000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9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685800" y="998538"/>
            <a:ext cx="7391400" cy="5316537"/>
          </a:xfrm>
        </p:spPr>
        <p:txBody>
          <a:bodyPr/>
          <a:lstStyle/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>
                <a:ea typeface="ヒラギノ角ゴ Pro W3" charset="0"/>
              </a:rPr>
              <a:t>Dr. Roger Edberg</a:t>
            </a: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>
                <a:ea typeface="ヒラギノ角ゴ Pro W3" charset="0"/>
              </a:rPr>
              <a:t>Manager, User Services</a:t>
            </a: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>
                <a:ea typeface="ヒラギノ角ゴ Pro W3" charset="0"/>
              </a:rPr>
              <a:t>National Computational Infrastructure / ANU</a:t>
            </a: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 smtClean="0">
                <a:ea typeface="ヒラギノ角ゴ Pro W3" charset="0"/>
              </a:rPr>
              <a:t>Outline</a:t>
            </a:r>
            <a:endParaRPr lang="en-US" altLang="en-GB" sz="2400" dirty="0">
              <a:ea typeface="ヒラギノ角ゴ Pro W3" charset="0"/>
            </a:endParaRPr>
          </a:p>
          <a:p>
            <a:pPr>
              <a:buClr>
                <a:srgbClr val="F79646"/>
              </a:buClr>
            </a:pPr>
            <a:r>
              <a:rPr lang="en-US" altLang="en-GB" sz="2400" dirty="0">
                <a:ea typeface="ヒラギノ角ゴ Pro W3" charset="0"/>
              </a:rPr>
              <a:t> </a:t>
            </a:r>
            <a:r>
              <a:rPr lang="en-US" altLang="en-GB" sz="2400" dirty="0" smtClean="0">
                <a:ea typeface="ヒラギノ角ゴ Pro W3" charset="0"/>
              </a:rPr>
              <a:t>National </a:t>
            </a:r>
            <a:r>
              <a:rPr lang="en-US" altLang="en-GB" sz="2400" dirty="0" smtClean="0">
                <a:ea typeface="ヒラギノ角ゴ Pro W3" charset="0"/>
              </a:rPr>
              <a:t>Computational Merit Allocation </a:t>
            </a:r>
            <a:r>
              <a:rPr lang="en-US" altLang="en-GB" sz="2400" dirty="0" smtClean="0">
                <a:ea typeface="ヒラギノ角ゴ Pro W3" charset="0"/>
              </a:rPr>
              <a:t>Scheme</a:t>
            </a:r>
          </a:p>
          <a:p>
            <a:pPr>
              <a:buClr>
                <a:srgbClr val="F79646"/>
              </a:buClr>
            </a:pPr>
            <a:r>
              <a:rPr lang="en-US" altLang="en-GB" sz="2400" dirty="0" smtClean="0">
                <a:ea typeface="ヒラギノ角ゴ Pro W3" charset="0"/>
              </a:rPr>
              <a:t> 2018 Call for Applications</a:t>
            </a:r>
          </a:p>
          <a:p>
            <a:pPr>
              <a:buClr>
                <a:srgbClr val="F79646"/>
              </a:buClr>
            </a:pPr>
            <a:r>
              <a:rPr lang="en-US" altLang="en-GB" sz="2400" dirty="0" smtClean="0">
                <a:ea typeface="ヒラギノ角ゴ Pro W3" charset="0"/>
              </a:rPr>
              <a:t> Participating HPC Facilities</a:t>
            </a:r>
            <a:endParaRPr lang="en-US" altLang="en-GB" sz="2400" dirty="0" smtClean="0">
              <a:ea typeface="ヒラギノ角ゴ Pro W3" charset="0"/>
            </a:endParaRPr>
          </a:p>
          <a:p>
            <a:pPr>
              <a:buClr>
                <a:srgbClr val="F79646"/>
              </a:buClr>
            </a:pPr>
            <a:r>
              <a:rPr lang="en-US" altLang="en-GB" sz="2400" dirty="0">
                <a:ea typeface="ヒラギノ角ゴ Pro W3" charset="0"/>
              </a:rPr>
              <a:t> </a:t>
            </a:r>
            <a:r>
              <a:rPr lang="en-US" altLang="en-GB" sz="2400" dirty="0" smtClean="0">
                <a:ea typeface="ヒラギノ角ゴ Pro W3" charset="0"/>
              </a:rPr>
              <a:t>NCMAS Allocation Process</a:t>
            </a:r>
          </a:p>
          <a:p>
            <a:pPr>
              <a:buClr>
                <a:srgbClr val="F79646"/>
              </a:buClr>
            </a:pPr>
            <a:r>
              <a:rPr lang="en-US" altLang="en-GB" sz="2400" dirty="0" smtClean="0">
                <a:ea typeface="ヒラギノ角ゴ Pro W3" charset="0"/>
              </a:rPr>
              <a:t> Recommendations for Applicants</a:t>
            </a: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Calibri" charset="0"/>
              <a:buAutoNum type="arabicPeriod"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00200" y="220663"/>
            <a:ext cx="7391400" cy="407987"/>
          </a:xfrm>
        </p:spPr>
        <p:txBody>
          <a:bodyPr/>
          <a:lstStyle/>
          <a:p>
            <a:endParaRPr lang="en-GB" altLang="en-GB" sz="2400">
              <a:ea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1698625" y="220663"/>
            <a:ext cx="7292975" cy="407987"/>
          </a:xfrm>
        </p:spPr>
        <p:txBody>
          <a:bodyPr/>
          <a:lstStyle/>
          <a:p>
            <a:r>
              <a:rPr lang="en-US" altLang="en-GB" sz="2400" dirty="0" smtClean="0">
                <a:ea typeface="ヒラギノ角ゴ Pro W3" charset="0"/>
              </a:rPr>
              <a:t>NCMAS 2018 Call for Applications </a:t>
            </a:r>
            <a:endParaRPr lang="en-AU" altLang="en-GB" sz="2400" dirty="0">
              <a:ea typeface="ヒラギノ角ゴ Pro W3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685800" y="936625"/>
            <a:ext cx="7391400" cy="5378450"/>
          </a:xfrm>
        </p:spPr>
        <p:txBody>
          <a:bodyPr/>
          <a:lstStyle/>
          <a:p>
            <a:pPr marL="0" indent="0">
              <a:buClr>
                <a:srgbClr val="F79646"/>
              </a:buClr>
              <a:buNone/>
              <a:defRPr/>
            </a:pP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Information </a:t>
            </a:r>
            <a:r>
              <a:rPr lang="en-US" sz="2400" dirty="0">
                <a:ea typeface="ヒラギノ角ゴ Pro W3" charset="0"/>
                <a:cs typeface="ヒラギノ角ゴ Pro W3" charset="0"/>
              </a:rPr>
              <a:t>and application form</a:t>
            </a:r>
          </a:p>
          <a:p>
            <a:pPr marL="0" indent="0">
              <a:buClr>
                <a:srgbClr val="F79646"/>
              </a:buClr>
              <a:buNone/>
              <a:defRPr/>
            </a:pPr>
            <a:r>
              <a:rPr lang="en-US" sz="2400" dirty="0">
                <a:ea typeface="ヒラギノ角ゴ Pro W3" charset="0"/>
                <a:cs typeface="ヒラギノ角ゴ Pro W3" charset="0"/>
                <a:hlinkClick r:id="rId2"/>
              </a:rPr>
              <a:t>https://ncmas.nci.org.au</a:t>
            </a:r>
            <a:r>
              <a:rPr lang="en-US" sz="2400" dirty="0">
                <a:ea typeface="ヒラギノ角ゴ Pro W3" charset="0"/>
                <a:cs typeface="ヒラギノ角ゴ Pro W3" charset="0"/>
              </a:rPr>
              <a:t> </a:t>
            </a:r>
          </a:p>
          <a:p>
            <a:pPr marL="0" indent="0">
              <a:buClr>
                <a:srgbClr val="F79646"/>
              </a:buClr>
              <a:buNone/>
              <a:defRPr/>
            </a:pP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Important Dates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01 Sep 2017	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Applications 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open (</a:t>
            </a:r>
            <a:r>
              <a:rPr lang="en-US" sz="2400" dirty="0" err="1" smtClean="0">
                <a:ea typeface="ヒラギノ角ゴ Pro W3" charset="0"/>
                <a:cs typeface="ヒラギノ角ゴ Pro W3" charset="0"/>
              </a:rPr>
              <a:t>ncmas.nci.org.au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)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20 Oct 2017	Applications close 8pm AEDT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03 Nov 2017	Technical Assessments close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24 Nov 2017	Merit Assessments close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28-29 Nov 2017	Allocation Committee meeting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05 Dec 2017	Outcomes announced</a:t>
            </a:r>
          </a:p>
          <a:p>
            <a:pPr>
              <a:buClr>
                <a:srgbClr val="F79646"/>
              </a:buClr>
              <a:defRPr/>
            </a:pP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AU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1698625" y="220663"/>
            <a:ext cx="7292975" cy="407987"/>
          </a:xfrm>
        </p:spPr>
        <p:txBody>
          <a:bodyPr/>
          <a:lstStyle/>
          <a:p>
            <a:r>
              <a:rPr lang="en-US" altLang="en-GB" sz="2400">
                <a:ea typeface="ヒラギノ角ゴ Pro W3" charset="0"/>
              </a:rPr>
              <a:t>National Computational Merit Allocation Scheme</a:t>
            </a:r>
            <a:endParaRPr lang="en-AU" altLang="en-GB" sz="2400">
              <a:ea typeface="ヒラギノ角ゴ Pro W3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685800" y="936625"/>
            <a:ext cx="7391400" cy="5378450"/>
          </a:xfrm>
        </p:spPr>
        <p:txBody>
          <a:bodyPr/>
          <a:lstStyle/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NCMAS shares at national facilities - 2017: </a:t>
            </a:r>
          </a:p>
          <a:p>
            <a:pPr lvl="1">
              <a:buClr>
                <a:srgbClr val="F79646"/>
              </a:buClr>
              <a:defRPr/>
            </a:pPr>
            <a:r>
              <a:rPr lang="en-US" sz="2200" dirty="0" smtClean="0">
                <a:ea typeface="ヒラギノ角ゴ Pro W3" charset="0"/>
              </a:rPr>
              <a:t>NCI/</a:t>
            </a:r>
            <a:r>
              <a:rPr lang="en-US" sz="2200" dirty="0" err="1" smtClean="0">
                <a:ea typeface="ヒラギノ角ゴ Pro W3" charset="0"/>
              </a:rPr>
              <a:t>Raijin</a:t>
            </a:r>
            <a:r>
              <a:rPr lang="en-US" sz="2200" dirty="0">
                <a:ea typeface="ヒラギノ角ゴ Pro W3" charset="0"/>
              </a:rPr>
              <a:t> </a:t>
            </a:r>
            <a:r>
              <a:rPr lang="en-US" sz="2200" dirty="0" smtClean="0">
                <a:ea typeface="ヒラギノ角ゴ Pro W3" charset="0"/>
              </a:rPr>
              <a:t>= 115 MSU per year (share = 15%)</a:t>
            </a:r>
            <a:endParaRPr lang="en-US" sz="2200" dirty="0">
              <a:ea typeface="ヒラギノ角ゴ Pro W3" charset="0"/>
            </a:endParaRPr>
          </a:p>
          <a:p>
            <a:pPr lvl="1">
              <a:buClr>
                <a:srgbClr val="F79646"/>
              </a:buClr>
              <a:defRPr/>
            </a:pPr>
            <a:r>
              <a:rPr lang="en-US" sz="2200" dirty="0" err="1" smtClean="0">
                <a:ea typeface="ヒラギノ角ゴ Pro W3" charset="0"/>
              </a:rPr>
              <a:t>Pawsey</a:t>
            </a:r>
            <a:r>
              <a:rPr lang="en-US" sz="2200" dirty="0" smtClean="0">
                <a:ea typeface="ヒラギノ角ゴ Pro W3" charset="0"/>
              </a:rPr>
              <a:t>/Magnus = 100 MSU per year (share = 35%)</a:t>
            </a:r>
          </a:p>
          <a:p>
            <a:pPr lvl="1">
              <a:buClr>
                <a:srgbClr val="F79646"/>
              </a:buClr>
              <a:defRPr/>
            </a:pPr>
            <a:r>
              <a:rPr lang="en-US" sz="2200" dirty="0" err="1" smtClean="0">
                <a:ea typeface="ヒラギノ角ゴ Pro W3" charset="0"/>
              </a:rPr>
              <a:t>Monash</a:t>
            </a:r>
            <a:r>
              <a:rPr lang="en-US" sz="2200" dirty="0" smtClean="0">
                <a:ea typeface="ヒラギノ角ゴ Pro W3" charset="0"/>
              </a:rPr>
              <a:t>/MASSIVE = 1.95 MSU (share = 10%)</a:t>
            </a:r>
          </a:p>
          <a:p>
            <a:pPr lvl="1">
              <a:buClr>
                <a:srgbClr val="F79646"/>
              </a:buClr>
              <a:defRPr/>
            </a:pPr>
            <a:r>
              <a:rPr lang="en-US" sz="2200" dirty="0" smtClean="0">
                <a:ea typeface="ヒラギノ角ゴ Pro W3" charset="0"/>
              </a:rPr>
              <a:t>UQ/</a:t>
            </a:r>
            <a:r>
              <a:rPr lang="en-US" sz="2200" dirty="0" err="1" smtClean="0">
                <a:ea typeface="ヒラギノ角ゴ Pro W3" charset="0"/>
              </a:rPr>
              <a:t>FlashLite</a:t>
            </a:r>
            <a:r>
              <a:rPr lang="en-US" sz="2200" dirty="0" smtClean="0">
                <a:ea typeface="ヒラギノ角ゴ Pro W3" charset="0"/>
              </a:rPr>
              <a:t> = 1.93 MSU (share = 15%)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Call for applications Sep-Nov; allocations in Dec.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Allocations are based on merit-based assessment</a:t>
            </a:r>
            <a:r>
              <a:rPr lang="en-US" sz="2400" dirty="0">
                <a:ea typeface="ヒラギノ角ゴ Pro W3" charset="0"/>
                <a:cs typeface="ヒラギノ角ゴ Pro W3" charset="0"/>
              </a:rPr>
              <a:t>.</a:t>
            </a: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Open, Early Career Researcher, Special Consideration applications.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Competitive </a:t>
            </a:r>
          </a:p>
          <a:p>
            <a:pPr lvl="1">
              <a:buClr>
                <a:srgbClr val="F79646"/>
              </a:buClr>
              <a:defRPr/>
            </a:pPr>
            <a:r>
              <a:rPr lang="en-US" sz="2200" dirty="0" smtClean="0">
                <a:ea typeface="ヒラギノ角ゴ Pro W3" charset="0"/>
              </a:rPr>
              <a:t>3x oversubscription</a:t>
            </a:r>
          </a:p>
          <a:p>
            <a:pPr lvl="1">
              <a:buClr>
                <a:srgbClr val="F79646"/>
              </a:buClr>
              <a:defRPr/>
            </a:pPr>
            <a:r>
              <a:rPr lang="en-US" sz="2200" dirty="0" smtClean="0">
                <a:ea typeface="ヒラギノ角ゴ Pro W3" charset="0"/>
              </a:rPr>
              <a:t>246 proposals for 2017; 183 received allocation on one or more facilities (74% success rate).</a:t>
            </a: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AU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1698625" y="220663"/>
            <a:ext cx="7292975" cy="407987"/>
          </a:xfrm>
        </p:spPr>
        <p:txBody>
          <a:bodyPr/>
          <a:lstStyle/>
          <a:p>
            <a:r>
              <a:rPr lang="en-US" altLang="en-GB" sz="2400" dirty="0" smtClean="0">
                <a:ea typeface="ヒラギノ角ゴ Pro W3" charset="0"/>
              </a:rPr>
              <a:t>NCMAS Participating Facilities (2017)</a:t>
            </a:r>
            <a:endParaRPr lang="en-AU" altLang="en-GB" sz="2400" dirty="0">
              <a:ea typeface="ヒラギノ角ゴ Pro W3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685800" y="936625"/>
            <a:ext cx="7391400" cy="5378450"/>
          </a:xfrm>
        </p:spPr>
        <p:txBody>
          <a:bodyPr/>
          <a:lstStyle/>
          <a:p>
            <a:pPr>
              <a:buClr>
                <a:srgbClr val="F79646"/>
              </a:buClr>
              <a:defRPr/>
            </a:pPr>
            <a:r>
              <a:rPr lang="en-US" sz="2400" dirty="0" err="1" smtClean="0">
                <a:ea typeface="ヒラギノ角ゴ Pro W3" charset="0"/>
                <a:cs typeface="ヒラギノ角ゴ Pro W3" charset="0"/>
              </a:rPr>
              <a:t>Pawsey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 Supercomputing Centre</a:t>
            </a:r>
          </a:p>
          <a:p>
            <a:pPr lvl="1">
              <a:buClr>
                <a:srgbClr val="F79646"/>
              </a:buClr>
              <a:defRPr/>
            </a:pPr>
            <a:r>
              <a:rPr lang="en-US" sz="2200" dirty="0" smtClean="0">
                <a:ea typeface="ヒラギノ角ゴ Pro W3" charset="0"/>
                <a:cs typeface="ヒラギノ角ゴ Pro W3" charset="0"/>
              </a:rPr>
              <a:t>Magnus  </a:t>
            </a:r>
            <a:r>
              <a:rPr lang="en-US" sz="2200" dirty="0" smtClean="0">
                <a:ea typeface="ヒラギノ角ゴ Pro W3" charset="0"/>
                <a:cs typeface="ヒラギノ角ゴ Pro W3" charset="0"/>
                <a:hlinkClick r:id="rId2"/>
              </a:rPr>
              <a:t>https</a:t>
            </a:r>
            <a:r>
              <a:rPr lang="en-US" sz="2200" dirty="0">
                <a:ea typeface="ヒラギノ角ゴ Pro W3" charset="0"/>
                <a:cs typeface="ヒラギノ角ゴ Pro W3" charset="0"/>
                <a:hlinkClick r:id="rId2"/>
              </a:rPr>
              <a:t>://</a:t>
            </a:r>
            <a:r>
              <a:rPr lang="en-US" sz="2200" dirty="0" smtClean="0">
                <a:ea typeface="ヒラギノ角ゴ Pro W3" charset="0"/>
                <a:cs typeface="ヒラギノ角ゴ Pro W3" charset="0"/>
                <a:hlinkClick r:id="rId2"/>
              </a:rPr>
              <a:t>www.pawsey.org.au</a:t>
            </a:r>
            <a:endParaRPr lang="en-US" sz="2200" dirty="0" smtClean="0">
              <a:ea typeface="ヒラギノ角ゴ Pro W3" charset="0"/>
              <a:cs typeface="ヒラギノ角ゴ Pro W3" charset="0"/>
            </a:endParaRPr>
          </a:p>
          <a:p>
            <a:pPr lvl="1">
              <a:buClr>
                <a:srgbClr val="F79646"/>
              </a:buClr>
              <a:defRPr/>
            </a:pPr>
            <a:r>
              <a:rPr lang="en-US" sz="2200" dirty="0" smtClean="0">
                <a:ea typeface="ヒラギノ角ゴ Pro W3" charset="0"/>
                <a:cs typeface="ヒラギノ角ゴ Pro W3" charset="0"/>
              </a:rPr>
              <a:t>100 million </a:t>
            </a:r>
            <a:r>
              <a:rPr lang="en-US" sz="2200" dirty="0" err="1" smtClean="0">
                <a:ea typeface="ヒラギノ角ゴ Pro W3" charset="0"/>
                <a:cs typeface="ヒラギノ角ゴ Pro W3" charset="0"/>
              </a:rPr>
              <a:t>cpu</a:t>
            </a:r>
            <a:r>
              <a:rPr lang="en-US" sz="2200" dirty="0" smtClean="0">
                <a:ea typeface="ヒラギノ角ゴ Pro W3" charset="0"/>
                <a:cs typeface="ヒラギノ角ゴ Pro W3" charset="0"/>
              </a:rPr>
              <a:t>-hours (MSU), 35%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National Computational Infrastructure (NCI)</a:t>
            </a:r>
          </a:p>
          <a:p>
            <a:pPr lvl="1">
              <a:buClr>
                <a:srgbClr val="F79646"/>
              </a:buClr>
              <a:defRPr/>
            </a:pPr>
            <a:r>
              <a:rPr lang="en-US" sz="2200" dirty="0" err="1" smtClean="0">
                <a:ea typeface="ヒラギノ角ゴ Pro W3" charset="0"/>
                <a:cs typeface="ヒラギノ角ゴ Pro W3" charset="0"/>
              </a:rPr>
              <a:t>Raijin</a:t>
            </a:r>
            <a:r>
              <a:rPr lang="en-US" sz="2200" dirty="0" smtClean="0">
                <a:ea typeface="ヒラギノ角ゴ Pro W3" charset="0"/>
                <a:cs typeface="ヒラギノ角ゴ Pro W3" charset="0"/>
              </a:rPr>
              <a:t>  </a:t>
            </a:r>
            <a:r>
              <a:rPr lang="en-US" sz="2200" dirty="0" smtClean="0">
                <a:ea typeface="ヒラギノ角ゴ Pro W3" charset="0"/>
                <a:cs typeface="ヒラギノ角ゴ Pro W3" charset="0"/>
                <a:hlinkClick r:id="rId3"/>
              </a:rPr>
              <a:t>http://nci.org.au</a:t>
            </a:r>
            <a:endParaRPr lang="en-US" sz="2200" dirty="0" smtClean="0">
              <a:ea typeface="ヒラギノ角ゴ Pro W3" charset="0"/>
              <a:cs typeface="ヒラギノ角ゴ Pro W3" charset="0"/>
            </a:endParaRPr>
          </a:p>
          <a:p>
            <a:pPr lvl="1">
              <a:buClr>
                <a:srgbClr val="F79646"/>
              </a:buClr>
              <a:defRPr/>
            </a:pPr>
            <a:r>
              <a:rPr lang="en-US" sz="2200" dirty="0" smtClean="0">
                <a:ea typeface="ヒラギノ角ゴ Pro W3" charset="0"/>
              </a:rPr>
              <a:t>115 MSU, 15%</a:t>
            </a:r>
            <a:endParaRPr lang="en-US" sz="2200" dirty="0" smtClean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r>
              <a:rPr lang="en-US" sz="2400" dirty="0" err="1" smtClean="0">
                <a:ea typeface="ヒラギノ角ゴ Pro W3" charset="0"/>
                <a:cs typeface="ヒラギノ角ゴ Pro W3" charset="0"/>
              </a:rPr>
              <a:t>Specialised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 Facility in Imaging and </a:t>
            </a:r>
            <a:r>
              <a:rPr lang="en-US" sz="2400" dirty="0" err="1" smtClean="0">
                <a:ea typeface="ヒラギノ角ゴ Pro W3" charset="0"/>
                <a:cs typeface="ヒラギノ角ゴ Pro W3" charset="0"/>
              </a:rPr>
              <a:t>Visualisation</a:t>
            </a: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 lvl="1">
              <a:buClr>
                <a:srgbClr val="F79646"/>
              </a:buClr>
              <a:defRPr/>
            </a:pPr>
            <a:r>
              <a:rPr lang="en-US" sz="2200" dirty="0" smtClean="0">
                <a:ea typeface="ヒラギノ角ゴ Pro W3" charset="0"/>
                <a:cs typeface="ヒラギノ角ゴ Pro W3" charset="0"/>
              </a:rPr>
              <a:t>MASSIVE (</a:t>
            </a:r>
            <a:r>
              <a:rPr lang="en-US" sz="2200" dirty="0" err="1" smtClean="0">
                <a:ea typeface="ヒラギノ角ゴ Pro W3" charset="0"/>
                <a:cs typeface="ヒラギノ角ゴ Pro W3" charset="0"/>
              </a:rPr>
              <a:t>Monash</a:t>
            </a:r>
            <a:r>
              <a:rPr lang="en-US" sz="2200" dirty="0" smtClean="0">
                <a:ea typeface="ヒラギノ角ゴ Pro W3" charset="0"/>
                <a:cs typeface="ヒラギノ角ゴ Pro W3" charset="0"/>
              </a:rPr>
              <a:t>)  </a:t>
            </a:r>
            <a:r>
              <a:rPr lang="en-US" sz="2200" dirty="0" smtClean="0">
                <a:ea typeface="ヒラギノ角ゴ Pro W3" charset="0"/>
                <a:cs typeface="ヒラギノ角ゴ Pro W3" charset="0"/>
                <a:hlinkClick r:id="rId4"/>
              </a:rPr>
              <a:t>http://www.massive.org.au</a:t>
            </a:r>
            <a:endParaRPr lang="en-US" sz="2200" dirty="0" smtClean="0">
              <a:ea typeface="ヒラギノ角ゴ Pro W3" charset="0"/>
              <a:cs typeface="ヒラギノ角ゴ Pro W3" charset="0"/>
            </a:endParaRPr>
          </a:p>
          <a:p>
            <a:pPr lvl="1">
              <a:buClr>
                <a:srgbClr val="F79646"/>
              </a:buClr>
              <a:defRPr/>
            </a:pPr>
            <a:r>
              <a:rPr lang="en-US" sz="2200" dirty="0" smtClean="0">
                <a:ea typeface="ヒラギノ角ゴ Pro W3" charset="0"/>
              </a:rPr>
              <a:t>1.95 MSU, 10%</a:t>
            </a:r>
            <a:endParaRPr lang="en-US" sz="2200" dirty="0" smtClean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UQ Research Computing Centre</a:t>
            </a:r>
          </a:p>
          <a:p>
            <a:pPr lvl="1">
              <a:buClr>
                <a:srgbClr val="F79646"/>
              </a:buClr>
              <a:defRPr/>
            </a:pPr>
            <a:r>
              <a:rPr lang="en-US" sz="2200" dirty="0" err="1" smtClean="0">
                <a:ea typeface="ヒラギノ角ゴ Pro W3" charset="0"/>
                <a:cs typeface="ヒラギノ角ゴ Pro W3" charset="0"/>
              </a:rPr>
              <a:t>FlashLite</a:t>
            </a:r>
            <a:r>
              <a:rPr lang="en-US" sz="2200" dirty="0">
                <a:ea typeface="ヒラギノ角ゴ Pro W3" charset="0"/>
              </a:rPr>
              <a:t> </a:t>
            </a:r>
            <a:r>
              <a:rPr lang="en-US" sz="2200" dirty="0" smtClean="0">
                <a:ea typeface="ヒラギノ角ゴ Pro W3" charset="0"/>
              </a:rPr>
              <a:t> </a:t>
            </a:r>
            <a:r>
              <a:rPr lang="en-US" sz="2200" dirty="0" smtClean="0">
                <a:ea typeface="ヒラギノ角ゴ Pro W3" charset="0"/>
                <a:cs typeface="ヒラギノ角ゴ Pro W3" charset="0"/>
                <a:hlinkClick r:id="rId5"/>
              </a:rPr>
              <a:t>https</a:t>
            </a:r>
            <a:r>
              <a:rPr lang="en-US" sz="2200" dirty="0">
                <a:ea typeface="ヒラギノ角ゴ Pro W3" charset="0"/>
                <a:cs typeface="ヒラギノ角ゴ Pro W3" charset="0"/>
                <a:hlinkClick r:id="rId5"/>
              </a:rPr>
              <a:t>://rcc.uq.edu.au/</a:t>
            </a:r>
            <a:r>
              <a:rPr lang="en-US" sz="2200" dirty="0" smtClean="0">
                <a:ea typeface="ヒラギノ角ゴ Pro W3" charset="0"/>
                <a:cs typeface="ヒラギノ角ゴ Pro W3" charset="0"/>
                <a:hlinkClick r:id="rId5"/>
              </a:rPr>
              <a:t>flashlite</a:t>
            </a:r>
            <a:endParaRPr lang="en-US" sz="2200" dirty="0" smtClean="0">
              <a:ea typeface="ヒラギノ角ゴ Pro W3" charset="0"/>
              <a:cs typeface="ヒラギノ角ゴ Pro W3" charset="0"/>
            </a:endParaRPr>
          </a:p>
          <a:p>
            <a:pPr lvl="1">
              <a:buClr>
                <a:srgbClr val="F79646"/>
              </a:buClr>
              <a:defRPr/>
            </a:pPr>
            <a:r>
              <a:rPr lang="en-US" sz="2200" dirty="0" smtClean="0">
                <a:ea typeface="ヒラギノ角ゴ Pro W3" charset="0"/>
              </a:rPr>
              <a:t>1.93 MSU, 15%</a:t>
            </a:r>
            <a:endParaRPr lang="en-US" sz="2200" dirty="0" smtClean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AU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1698625" y="220663"/>
            <a:ext cx="7292975" cy="407987"/>
          </a:xfrm>
        </p:spPr>
        <p:txBody>
          <a:bodyPr/>
          <a:lstStyle/>
          <a:p>
            <a:r>
              <a:rPr lang="en-US" altLang="en-GB" sz="2400" dirty="0" smtClean="0">
                <a:ea typeface="ヒラギノ角ゴ Pro W3" charset="0"/>
              </a:rPr>
              <a:t>NCMAS Allocation Process</a:t>
            </a:r>
            <a:endParaRPr lang="en-AU" altLang="en-GB" sz="2400" dirty="0">
              <a:ea typeface="ヒラギノ角ゴ Pro W3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685800" y="936625"/>
            <a:ext cx="7391400" cy="5378450"/>
          </a:xfrm>
        </p:spPr>
        <p:txBody>
          <a:bodyPr/>
          <a:lstStyle/>
          <a:p>
            <a:pPr>
              <a:buClr>
                <a:srgbClr val="F79646"/>
              </a:buClr>
              <a:defRPr/>
            </a:pP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Planning: Facilities and Committee Chair (Jun-Aug)</a:t>
            </a: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Initial announcements (Aug-Sep)</a:t>
            </a: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Call for applications (Sep-Oct)</a:t>
            </a: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Administrative review (Oct)</a:t>
            </a: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Technical assessment by facilities (early Nov)</a:t>
            </a: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Merit assessment by committee (Nov)</a:t>
            </a:r>
            <a:endParaRPr lang="en-US" sz="2400" dirty="0">
              <a:ea typeface="ヒラギノ角ゴ Pro W3" charset="0"/>
              <a:cs typeface="ヒラギノ角ゴ Pro W3" charset="0"/>
            </a:endParaRP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Allocation meeting (late Nov, 2 days)</a:t>
            </a:r>
            <a:endParaRPr lang="en-US" sz="2200" dirty="0" smtClean="0">
              <a:ea typeface="ヒラギノ角ゴ Pro W3" charset="0"/>
              <a:cs typeface="ヒラギノ角ゴ Pro W3" charset="0"/>
            </a:endParaRP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Notification of outcomes (Dec)</a:t>
            </a: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Installation of allocations (Dec)</a:t>
            </a: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Administrative appeals (Jan)</a:t>
            </a:r>
          </a:p>
          <a:p>
            <a:pPr marL="0" indent="0">
              <a:buClr>
                <a:srgbClr val="F79646"/>
              </a:buClr>
              <a:buFont typeface="Arial" charset="0"/>
              <a:buNone/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AU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7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1698625" y="220663"/>
            <a:ext cx="7292975" cy="407987"/>
          </a:xfrm>
        </p:spPr>
        <p:txBody>
          <a:bodyPr/>
          <a:lstStyle/>
          <a:p>
            <a:r>
              <a:rPr lang="en-US" altLang="en-GB" sz="2400" dirty="0" smtClean="0">
                <a:ea typeface="ヒラギノ角ゴ Pro W3" charset="0"/>
              </a:rPr>
              <a:t>NCMAS Allocation Committee </a:t>
            </a:r>
            <a:r>
              <a:rPr lang="mr-IN" altLang="en-GB" sz="2400" dirty="0" smtClean="0">
                <a:ea typeface="ヒラギノ角ゴ Pro W3" charset="0"/>
              </a:rPr>
              <a:t>–</a:t>
            </a:r>
            <a:r>
              <a:rPr lang="en-US" altLang="en-GB" sz="2400" dirty="0" smtClean="0">
                <a:ea typeface="ヒラギノ角ゴ Pro W3" charset="0"/>
              </a:rPr>
              <a:t> 2018 Call</a:t>
            </a:r>
            <a:endParaRPr lang="en-AU" altLang="en-GB" sz="2400" dirty="0">
              <a:ea typeface="ヒラギノ角ゴ Pro W3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685800" y="936625"/>
            <a:ext cx="7391400" cy="5378450"/>
          </a:xfrm>
        </p:spPr>
        <p:txBody>
          <a:bodyPr/>
          <a:lstStyle/>
          <a:p>
            <a:pPr>
              <a:buClr>
                <a:srgbClr val="F79646"/>
              </a:buClr>
              <a:defRPr/>
            </a:pP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Chair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: Prof. Julian Gale (Curtin University)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Deputy Chair: Amanda Barnard (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CSIRO Data61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)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24 scientists with HPC expertise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Representation from active fields of research</a:t>
            </a:r>
          </a:p>
          <a:p>
            <a:pPr marL="457200" lvl="1" indent="0">
              <a:buClr>
                <a:srgbClr val="F79646"/>
              </a:buClr>
              <a:buNone/>
              <a:defRPr/>
            </a:pPr>
            <a:r>
              <a:rPr lang="en-US" sz="2200" dirty="0" smtClean="0">
                <a:ea typeface="ヒラギノ角ゴ Pro W3" charset="0"/>
                <a:cs typeface="ヒラギノ角ゴ Pro W3" charset="0"/>
              </a:rPr>
              <a:t>Earth </a:t>
            </a:r>
            <a:r>
              <a:rPr lang="en-US" sz="2200" dirty="0" smtClean="0">
                <a:ea typeface="ヒラギノ角ゴ Pro W3" charset="0"/>
                <a:cs typeface="ヒラギノ角ゴ Pro W3" charset="0"/>
              </a:rPr>
              <a:t>sciences, climate/weather, energy/combustion, CFD, engineering, materials science, computational chemistry, bioinformatics, environmental sciences, astronomy.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3 Committee seats are currently vacant</a:t>
            </a:r>
          </a:p>
          <a:p>
            <a:pPr lvl="1">
              <a:buClr>
                <a:srgbClr val="F79646"/>
              </a:buClr>
              <a:defRPr/>
            </a:pPr>
            <a:r>
              <a:rPr lang="en-US" sz="2200" dirty="0" smtClean="0">
                <a:ea typeface="ヒラギノ角ゴ Pro W3" charset="0"/>
                <a:cs typeface="ヒラギノ角ゴ Pro W3" charset="0"/>
              </a:rPr>
              <a:t>Call for expressions of interest closed 17 Sep 2017</a:t>
            </a:r>
          </a:p>
          <a:p>
            <a:pPr lvl="1">
              <a:buClr>
                <a:srgbClr val="F79646"/>
              </a:buClr>
              <a:defRPr/>
            </a:pPr>
            <a:r>
              <a:rPr lang="en-US" sz="2200" dirty="0" smtClean="0">
                <a:ea typeface="ヒラギノ角ゴ Pro W3" charset="0"/>
              </a:rPr>
              <a:t>Appointments</a:t>
            </a:r>
            <a:r>
              <a:rPr lang="en-US" sz="2200" dirty="0" smtClean="0">
                <a:ea typeface="ヒラギノ角ゴ Pro W3" charset="0"/>
                <a:cs typeface="ヒラギノ角ゴ Pro W3" charset="0"/>
              </a:rPr>
              <a:t> expected 3 Oct 2017</a:t>
            </a:r>
          </a:p>
          <a:p>
            <a:pPr>
              <a:buClr>
                <a:srgbClr val="F79646"/>
              </a:buClr>
              <a:defRPr/>
            </a:pP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 marL="457200" lvl="1" indent="0">
              <a:buClr>
                <a:srgbClr val="F79646"/>
              </a:buClr>
              <a:buNone/>
              <a:defRPr/>
            </a:pPr>
            <a:endParaRPr lang="en-US" sz="2200" dirty="0" smtClean="0">
              <a:ea typeface="ヒラギノ角ゴ Pro W3" charset="0"/>
              <a:cs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  <a:defRPr/>
            </a:pP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AU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8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1698625" y="220663"/>
            <a:ext cx="7292975" cy="407987"/>
          </a:xfrm>
        </p:spPr>
        <p:txBody>
          <a:bodyPr/>
          <a:lstStyle/>
          <a:p>
            <a:r>
              <a:rPr lang="en-US" altLang="en-GB" sz="2400" dirty="0" smtClean="0">
                <a:ea typeface="ヒラギノ角ゴ Pro W3" charset="0"/>
              </a:rPr>
              <a:t>NCMAS Facilities and Secretariat</a:t>
            </a:r>
            <a:endParaRPr lang="en-AU" altLang="en-GB" sz="2400" dirty="0">
              <a:ea typeface="ヒラギノ角ゴ Pro W3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685800" y="936625"/>
            <a:ext cx="7391400" cy="5378450"/>
          </a:xfrm>
        </p:spPr>
        <p:txBody>
          <a:bodyPr/>
          <a:lstStyle/>
          <a:p>
            <a:pPr>
              <a:buClr>
                <a:srgbClr val="F79646"/>
              </a:buClr>
              <a:defRPr/>
            </a:pP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Representatives from each HPC facility are present as advisors in the Allocation Meeting. Facility representatives do not participate in merit allocations.</a:t>
            </a:r>
          </a:p>
          <a:p>
            <a:pPr>
              <a:buClr>
                <a:srgbClr val="F79646"/>
              </a:buClr>
              <a:defRPr/>
            </a:pP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NCMAS Secretariat = NCI</a:t>
            </a:r>
          </a:p>
          <a:p>
            <a:pPr lvl="1">
              <a:buClr>
                <a:srgbClr val="F79646"/>
              </a:buClr>
              <a:defRPr/>
            </a:pPr>
            <a:r>
              <a:rPr lang="en-US" sz="2200" dirty="0" smtClean="0">
                <a:ea typeface="ヒラギノ角ゴ Pro W3" charset="0"/>
                <a:cs typeface="ヒラギノ角ゴ Pro W3" charset="0"/>
              </a:rPr>
              <a:t>Announcements and communications</a:t>
            </a:r>
          </a:p>
          <a:p>
            <a:pPr lvl="1">
              <a:buClr>
                <a:srgbClr val="F79646"/>
              </a:buClr>
              <a:defRPr/>
            </a:pPr>
            <a:r>
              <a:rPr lang="en-US" sz="2200" dirty="0" smtClean="0">
                <a:ea typeface="ヒラギノ角ゴ Pro W3" charset="0"/>
                <a:cs typeface="ヒラギノ角ゴ Pro W3" charset="0"/>
              </a:rPr>
              <a:t>Logistics</a:t>
            </a:r>
          </a:p>
          <a:p>
            <a:pPr lvl="1">
              <a:buClr>
                <a:srgbClr val="F79646"/>
              </a:buClr>
              <a:defRPr/>
            </a:pPr>
            <a:r>
              <a:rPr lang="en-US" sz="2200" dirty="0" smtClean="0">
                <a:ea typeface="ヒラギノ角ゴ Pro W3" charset="0"/>
                <a:cs typeface="ヒラギノ角ゴ Pro W3" charset="0"/>
              </a:rPr>
              <a:t>Online application forms</a:t>
            </a:r>
          </a:p>
          <a:p>
            <a:pPr lvl="1">
              <a:buClr>
                <a:srgbClr val="F79646"/>
              </a:buClr>
              <a:defRPr/>
            </a:pPr>
            <a:r>
              <a:rPr lang="en-US" sz="2200" dirty="0" smtClean="0">
                <a:ea typeface="ヒラギノ角ゴ Pro W3" charset="0"/>
                <a:cs typeface="ヒラギノ角ゴ Pro W3" charset="0"/>
              </a:rPr>
              <a:t>Assignment, assessment and allocation workflow</a:t>
            </a:r>
          </a:p>
          <a:p>
            <a:pPr lvl="1">
              <a:buClr>
                <a:srgbClr val="F79646"/>
              </a:buClr>
              <a:defRPr/>
            </a:pPr>
            <a:r>
              <a:rPr lang="en-US" sz="2200" dirty="0" smtClean="0">
                <a:ea typeface="ヒラギノ角ゴ Pro W3" charset="0"/>
              </a:rPr>
              <a:t>Conduct allocation meeting</a:t>
            </a:r>
            <a:endParaRPr lang="en-US" sz="2200" dirty="0" smtClean="0">
              <a:ea typeface="ヒラギノ角ゴ Pro W3" charset="0"/>
              <a:cs typeface="ヒラギノ角ゴ Pro W3" charset="0"/>
            </a:endParaRPr>
          </a:p>
          <a:p>
            <a:pPr lvl="1">
              <a:buClr>
                <a:srgbClr val="F79646"/>
              </a:buClr>
              <a:defRPr/>
            </a:pPr>
            <a:r>
              <a:rPr lang="en-US" sz="2200" dirty="0" smtClean="0">
                <a:ea typeface="ヒラギノ角ゴ Pro W3" charset="0"/>
                <a:cs typeface="ヒラギノ角ゴ Pro W3" charset="0"/>
              </a:rPr>
              <a:t>Delivery of outcomes</a:t>
            </a:r>
          </a:p>
          <a:p>
            <a:pPr>
              <a:buClr>
                <a:srgbClr val="F79646"/>
              </a:buClr>
              <a:defRPr/>
            </a:pP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 marL="457200" lvl="1" indent="0">
              <a:buClr>
                <a:srgbClr val="F79646"/>
              </a:buClr>
              <a:buNone/>
              <a:defRPr/>
            </a:pPr>
            <a:endParaRPr lang="en-US" sz="2200" dirty="0" smtClean="0">
              <a:ea typeface="ヒラギノ角ゴ Pro W3" charset="0"/>
              <a:cs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  <a:defRPr/>
            </a:pP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AU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6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1698625" y="220663"/>
            <a:ext cx="7292975" cy="407987"/>
          </a:xfrm>
        </p:spPr>
        <p:txBody>
          <a:bodyPr/>
          <a:lstStyle/>
          <a:p>
            <a:r>
              <a:rPr lang="en-US" altLang="en-GB" sz="2400" dirty="0" smtClean="0">
                <a:ea typeface="ヒラギノ角ゴ Pro W3" charset="0"/>
              </a:rPr>
              <a:t>NCMAS Eligibility</a:t>
            </a:r>
            <a:endParaRPr lang="en-AU" altLang="en-GB" sz="2400" dirty="0">
              <a:ea typeface="ヒラギノ角ゴ Pro W3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685800" y="936625"/>
            <a:ext cx="7391400" cy="5378450"/>
          </a:xfrm>
        </p:spPr>
        <p:txBody>
          <a:bodyPr/>
          <a:lstStyle/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Must 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be based in Australia, and hold a position at an Australian university, research institute or Australian Government science agency. (&gt;= 0.2 FTE)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Categories of 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application</a:t>
            </a: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 lvl="1">
              <a:buClr>
                <a:srgbClr val="F79646"/>
              </a:buClr>
              <a:defRPr/>
            </a:pPr>
            <a:r>
              <a:rPr lang="en-US" sz="2200" dirty="0" smtClean="0">
                <a:ea typeface="ヒラギノ角ゴ Pro W3" charset="0"/>
                <a:cs typeface="ヒラギノ角ゴ Pro W3" charset="0"/>
              </a:rPr>
              <a:t>Open</a:t>
            </a:r>
          </a:p>
          <a:p>
            <a:pPr lvl="1">
              <a:buClr>
                <a:srgbClr val="F79646"/>
              </a:buClr>
              <a:defRPr/>
            </a:pPr>
            <a:r>
              <a:rPr lang="en-US" sz="2200" dirty="0" smtClean="0">
                <a:ea typeface="ヒラギノ角ゴ Pro W3" charset="0"/>
                <a:cs typeface="ヒラギノ角ゴ Pro W3" charset="0"/>
              </a:rPr>
              <a:t>Early Career Researcher (ECR)</a:t>
            </a:r>
          </a:p>
          <a:p>
            <a:pPr lvl="1">
              <a:buClr>
                <a:srgbClr val="F79646"/>
              </a:buClr>
              <a:defRPr/>
            </a:pPr>
            <a:r>
              <a:rPr lang="en-US" sz="2200" dirty="0" smtClean="0">
                <a:ea typeface="ヒラギノ角ゴ Pro W3" charset="0"/>
              </a:rPr>
              <a:t>Special Consideration</a:t>
            </a:r>
            <a:endParaRPr lang="en-US" sz="2200" dirty="0" smtClean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General expectation of a track record of research funding via ARC or NHMRC for successful applicants.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Postdocs are expected to demonstrate independent research support.</a:t>
            </a:r>
          </a:p>
          <a:p>
            <a:pPr>
              <a:buClr>
                <a:srgbClr val="F79646"/>
              </a:buClr>
              <a:defRPr/>
            </a:pPr>
            <a:r>
              <a:rPr lang="en-US" sz="2400" dirty="0">
                <a:ea typeface="ヒラギノ角ゴ Pro W3" charset="0"/>
                <a:cs typeface="ヒラギノ角ゴ Pro W3" charset="0"/>
              </a:rPr>
              <a:t>Research students are not eligible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.</a:t>
            </a:r>
          </a:p>
          <a:p>
            <a:pPr>
              <a:buClr>
                <a:srgbClr val="F79646"/>
              </a:buClr>
              <a:defRPr/>
            </a:pPr>
            <a:r>
              <a:rPr lang="en-US" sz="2400" i="1" dirty="0" smtClean="0">
                <a:ea typeface="ヒラギノ角ゴ Pro W3" charset="0"/>
                <a:cs typeface="ヒラギノ角ゴ Pro W3" charset="0"/>
              </a:rPr>
              <a:t>A person can be a Lead CI or CI on one application only.</a:t>
            </a:r>
            <a:endParaRPr lang="en-US" sz="2400" i="1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sz="2400" dirty="0" smtClean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  <a:p>
            <a:pPr>
              <a:buClr>
                <a:srgbClr val="F79646"/>
              </a:buClr>
              <a:defRPr/>
            </a:pPr>
            <a:endParaRPr lang="en-AU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18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>
        <a:spAutoFit/>
      </a:bodyPr>
      <a:lstStyle>
        <a:defPPr>
          <a:defRPr dirty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>
        <a:spAutoFit/>
      </a:bodyPr>
      <a:lstStyle>
        <a:defPPr>
          <a:defRPr dirty="0">
            <a:solidFill>
              <a:schemeClr val="accent6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81868</TotalTime>
  <Words>1078</Words>
  <Application>Microsoft Macintosh PowerPoint</Application>
  <PresentationFormat>On-screen Show (4:3)</PresentationFormat>
  <Paragraphs>205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Custom Design</vt:lpstr>
      <vt:lpstr>1_Office Theme</vt:lpstr>
      <vt:lpstr>PowerPoint Presentation</vt:lpstr>
      <vt:lpstr>PowerPoint Presentation</vt:lpstr>
      <vt:lpstr>NCMAS 2018 Call for Applications </vt:lpstr>
      <vt:lpstr>National Computational Merit Allocation Scheme</vt:lpstr>
      <vt:lpstr>NCMAS Participating Facilities (2017)</vt:lpstr>
      <vt:lpstr>NCMAS Allocation Process</vt:lpstr>
      <vt:lpstr>NCMAS Allocation Committee – 2018 Call</vt:lpstr>
      <vt:lpstr>NCMAS Facilities and Secretariat</vt:lpstr>
      <vt:lpstr>NCMAS Eligibility</vt:lpstr>
      <vt:lpstr>General Suggestions</vt:lpstr>
      <vt:lpstr>General Suggestions</vt:lpstr>
      <vt:lpstr>Reality Check</vt:lpstr>
      <vt:lpstr>Dress for Success</vt:lpstr>
      <vt:lpstr>Alternatives to NCMAS</vt:lpstr>
      <vt:lpstr>NCMAS – Information and Points of Access</vt:lpstr>
      <vt:lpstr>More Information</vt:lpstr>
      <vt:lpstr>PowerPoint Presentation</vt:lpstr>
    </vt:vector>
  </TitlesOfParts>
  <Manager/>
  <Company>Swell Design Group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Laura</dc:creator>
  <cp:keywords/>
  <dc:description/>
  <cp:lastModifiedBy>Roger  Edberg</cp:lastModifiedBy>
  <cp:revision>357</cp:revision>
  <cp:lastPrinted>2017-07-12T01:11:28Z</cp:lastPrinted>
  <dcterms:created xsi:type="dcterms:W3CDTF">2014-07-16T00:16:54Z</dcterms:created>
  <dcterms:modified xsi:type="dcterms:W3CDTF">2017-09-26T04:35:01Z</dcterms:modified>
  <cp:category/>
</cp:coreProperties>
</file>